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84" r:id="rId1"/>
  </p:sldMasterIdLst>
  <p:notesMasterIdLst>
    <p:notesMasterId r:id="rId22"/>
  </p:notesMasterIdLst>
  <p:handoutMasterIdLst>
    <p:handoutMasterId r:id="rId23"/>
  </p:handoutMasterIdLst>
  <p:sldIdLst>
    <p:sldId id="256" r:id="rId2"/>
    <p:sldId id="319" r:id="rId3"/>
    <p:sldId id="320" r:id="rId4"/>
    <p:sldId id="269" r:id="rId5"/>
    <p:sldId id="330" r:id="rId6"/>
    <p:sldId id="286" r:id="rId7"/>
    <p:sldId id="287" r:id="rId8"/>
    <p:sldId id="270" r:id="rId9"/>
    <p:sldId id="298" r:id="rId10"/>
    <p:sldId id="331" r:id="rId11"/>
    <p:sldId id="351" r:id="rId12"/>
    <p:sldId id="350" r:id="rId13"/>
    <p:sldId id="332" r:id="rId14"/>
    <p:sldId id="338" r:id="rId15"/>
    <p:sldId id="349" r:id="rId16"/>
    <p:sldId id="339" r:id="rId17"/>
    <p:sldId id="361" r:id="rId18"/>
    <p:sldId id="364" r:id="rId19"/>
    <p:sldId id="363" r:id="rId20"/>
    <p:sldId id="262" r:id="rId21"/>
  </p:sldIdLst>
  <p:sldSz cx="9144000" cy="6858000" type="screen4x3"/>
  <p:notesSz cx="7010400" cy="92964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lona Meziniece" initials="I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660033"/>
    <a:srgbClr val="EEF0EF"/>
    <a:srgbClr val="FFFF00"/>
    <a:srgbClr val="00863D"/>
    <a:srgbClr val="CC3300"/>
    <a:srgbClr val="000099"/>
    <a:srgbClr val="E5A69B"/>
    <a:srgbClr val="004620"/>
    <a:srgbClr val="007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Gaišs stils 2 - izcēlums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Vidējs stils 2 - izcēlum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28" autoAdjust="0"/>
  </p:normalViewPr>
  <p:slideViewPr>
    <p:cSldViewPr>
      <p:cViewPr>
        <p:scale>
          <a:sx n="59" d="100"/>
          <a:sy n="59" d="100"/>
        </p:scale>
        <p:origin x="-1908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 algn="ctr">
              <a:defRPr sz="1500"/>
            </a:pPr>
            <a:r>
              <a:rPr lang="lv-LV" sz="1500"/>
              <a:t>Pārtikas iepirkumu līgumcenas vērtība un īpatsvars    </a:t>
            </a:r>
          </a:p>
        </c:rich>
      </c:tx>
      <c:layout>
        <c:manualLayout>
          <c:xMode val="edge"/>
          <c:yMode val="edge"/>
          <c:x val="0.20500592708955268"/>
          <c:y val="2.55691393838928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9174953481766595E-2"/>
          <c:y val="9.7344476677257444E-2"/>
          <c:w val="0.80440820820587977"/>
          <c:h val="0.70344338536630291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Lapa1!$C$3</c:f>
              <c:strCache>
                <c:ptCount val="1"/>
                <c:pt idx="0">
                  <c:v>Pārtika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1"/>
              <c:layout>
                <c:manualLayout>
                  <c:x val="-5.5555555555556061E-3"/>
                  <c:y val="9.25925925925930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1.8518518518518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Lapa1!$A$4:$A$8</c:f>
              <c:strCache>
                <c:ptCount val="5"/>
                <c:pt idx="0">
                  <c:v>2008.</c:v>
                </c:pt>
                <c:pt idx="1">
                  <c:v>2009.</c:v>
                </c:pt>
                <c:pt idx="2">
                  <c:v>2010.</c:v>
                </c:pt>
                <c:pt idx="3">
                  <c:v>2011.</c:v>
                </c:pt>
                <c:pt idx="4">
                  <c:v>2012.</c:v>
                </c:pt>
              </c:strCache>
            </c:strRef>
          </c:cat>
          <c:val>
            <c:numRef>
              <c:f>Lapa1!$C$4:$C$8</c:f>
              <c:numCache>
                <c:formatCode>General</c:formatCode>
                <c:ptCount val="5"/>
                <c:pt idx="0">
                  <c:v>30.2</c:v>
                </c:pt>
                <c:pt idx="1">
                  <c:v>20.6</c:v>
                </c:pt>
                <c:pt idx="2">
                  <c:v>19.3</c:v>
                </c:pt>
                <c:pt idx="3">
                  <c:v>19.899999999999999</c:v>
                </c:pt>
                <c:pt idx="4">
                  <c:v>13.6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879360"/>
        <c:axId val="76880896"/>
      </c:barChart>
      <c:lineChart>
        <c:grouping val="standard"/>
        <c:varyColors val="0"/>
        <c:ser>
          <c:idx val="0"/>
          <c:order val="0"/>
          <c:tx>
            <c:strRef>
              <c:f>Lapa1!$B$3</c:f>
              <c:strCache>
                <c:ptCount val="1"/>
                <c:pt idx="0">
                  <c:v>Kopā </c:v>
                </c:pt>
              </c:strCache>
            </c:strRef>
          </c:tx>
          <c:spPr>
            <a:ln w="38100">
              <a:solidFill>
                <a:schemeClr val="accent3">
                  <a:lumMod val="75000"/>
                </a:schemeClr>
              </a:solidFill>
            </a:ln>
          </c:spPr>
          <c:marker>
            <c:symbol val="diamond"/>
            <c:size val="8"/>
            <c:spPr>
              <a:solidFill>
                <a:schemeClr val="accent3">
                  <a:lumMod val="75000"/>
                </a:schemeClr>
              </a:solidFill>
            </c:spPr>
          </c:marker>
          <c:dLbls>
            <c:dLbl>
              <c:idx val="0"/>
              <c:layout>
                <c:manualLayout>
                  <c:x val="-4.2282107646440796E-2"/>
                  <c:y val="-5.1592205050366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111111111111108E-2"/>
                  <c:y val="-7.4074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3333333333333333E-2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5413899955732624E-2"/>
                  <c:y val="-4.38596491228070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2496679946879147E-2"/>
                  <c:y val="-5.2631578947368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Lapa1!$A$4:$C$8</c:f>
              <c:multiLvlStrCache>
                <c:ptCount val="5"/>
                <c:lvl>
                  <c:pt idx="0">
                    <c:v>30,2</c:v>
                  </c:pt>
                  <c:pt idx="1">
                    <c:v>20,6</c:v>
                  </c:pt>
                  <c:pt idx="2">
                    <c:v>19,3</c:v>
                  </c:pt>
                  <c:pt idx="3">
                    <c:v>19,9</c:v>
                  </c:pt>
                  <c:pt idx="4">
                    <c:v>13,6</c:v>
                  </c:pt>
                </c:lvl>
                <c:lvl>
                  <c:pt idx="0">
                    <c:v>525,6</c:v>
                  </c:pt>
                  <c:pt idx="1">
                    <c:v>342,6</c:v>
                  </c:pt>
                  <c:pt idx="2">
                    <c:v>384,9</c:v>
                  </c:pt>
                  <c:pt idx="3">
                    <c:v>247,4</c:v>
                  </c:pt>
                  <c:pt idx="4">
                    <c:v>287,0</c:v>
                  </c:pt>
                </c:lvl>
                <c:lvl>
                  <c:pt idx="0">
                    <c:v>2008.</c:v>
                  </c:pt>
                  <c:pt idx="1">
                    <c:v>2009.</c:v>
                  </c:pt>
                  <c:pt idx="2">
                    <c:v>2010.</c:v>
                  </c:pt>
                  <c:pt idx="3">
                    <c:v>2011.</c:v>
                  </c:pt>
                  <c:pt idx="4">
                    <c:v>2012.</c:v>
                  </c:pt>
                </c:lvl>
              </c:multiLvlStrCache>
            </c:multiLvlStrRef>
          </c:cat>
          <c:val>
            <c:numRef>
              <c:f>Lapa1!$B$4:$B$8</c:f>
              <c:numCache>
                <c:formatCode>General</c:formatCode>
                <c:ptCount val="5"/>
                <c:pt idx="0">
                  <c:v>525.6</c:v>
                </c:pt>
                <c:pt idx="1">
                  <c:v>342.6</c:v>
                </c:pt>
                <c:pt idx="2">
                  <c:v>384.9</c:v>
                </c:pt>
                <c:pt idx="3">
                  <c:v>247.4</c:v>
                </c:pt>
                <c:pt idx="4" formatCode="0.0">
                  <c:v>287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909568"/>
        <c:axId val="76907648"/>
      </c:lineChart>
      <c:catAx>
        <c:axId val="76879360"/>
        <c:scaling>
          <c:orientation val="minMax"/>
        </c:scaling>
        <c:delete val="0"/>
        <c:axPos val="b"/>
        <c:majorTickMark val="out"/>
        <c:minorTickMark val="none"/>
        <c:tickLblPos val="nextTo"/>
        <c:crossAx val="76880896"/>
        <c:crosses val="autoZero"/>
        <c:auto val="1"/>
        <c:lblAlgn val="ctr"/>
        <c:lblOffset val="100"/>
        <c:noMultiLvlLbl val="0"/>
      </c:catAx>
      <c:valAx>
        <c:axId val="76880896"/>
        <c:scaling>
          <c:orientation val="minMax"/>
          <c:max val="7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milj.</a:t>
                </a:r>
                <a:r>
                  <a:rPr lang="lv-LV" b="0"/>
                  <a:t> Ls</a:t>
                </a:r>
                <a:endParaRPr lang="en-US" b="0"/>
              </a:p>
            </c:rich>
          </c:tx>
          <c:layout>
            <c:manualLayout>
              <c:xMode val="edge"/>
              <c:yMode val="edge"/>
              <c:x val="1.1816838995568686E-2"/>
              <c:y val="0.4076360342701283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6879360"/>
        <c:crosses val="autoZero"/>
        <c:crossBetween val="between"/>
      </c:valAx>
      <c:valAx>
        <c:axId val="76907648"/>
        <c:scaling>
          <c:orientation val="minMax"/>
          <c:max val="600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milj. Ls</a:t>
                </a:r>
              </a:p>
            </c:rich>
          </c:tx>
          <c:layout>
            <c:manualLayout>
              <c:xMode val="edge"/>
              <c:yMode val="edge"/>
              <c:x val="0.95232882448039635"/>
              <c:y val="0.4076360342701283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6909568"/>
        <c:crosses val="max"/>
        <c:crossBetween val="between"/>
      </c:valAx>
      <c:catAx>
        <c:axId val="76909568"/>
        <c:scaling>
          <c:orientation val="minMax"/>
        </c:scaling>
        <c:delete val="1"/>
        <c:axPos val="b"/>
        <c:majorTickMark val="out"/>
        <c:minorTickMark val="none"/>
        <c:tickLblPos val="nextTo"/>
        <c:crossAx val="76907648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.24711045494313211"/>
          <c:y val="0.88850503062117236"/>
          <c:w val="0.53911242344706911"/>
          <c:h val="5.4477367960583875E-2"/>
        </c:manualLayout>
      </c:layout>
      <c:overlay val="0"/>
      <c:txPr>
        <a:bodyPr/>
        <a:lstStyle/>
        <a:p>
          <a:pPr>
            <a:defRPr sz="1100"/>
          </a:pPr>
          <a:endParaRPr lang="lv-LV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sz="1600"/>
          </a:pPr>
          <a:endParaRPr lang="lv-LV"/>
        </a:p>
      </c:txPr>
    </c:title>
    <c:autoTitleDeleted val="0"/>
    <c:plotArea>
      <c:layout>
        <c:manualLayout>
          <c:layoutTarget val="inner"/>
          <c:xMode val="edge"/>
          <c:yMode val="edge"/>
          <c:x val="0.20849903897224831"/>
          <c:y val="0.1585162657010612"/>
          <c:w val="0.7500717012760203"/>
          <c:h val="0.7536105217989033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Lapa1!$D$4</c:f>
              <c:strCache>
                <c:ptCount val="1"/>
                <c:pt idx="0">
                  <c:v> Īpašības, kas raksturo labu pārtikas produktu kvalitāti</c:v>
                </c:pt>
              </c:strCache>
            </c:strRef>
          </c:tx>
          <c:spPr>
            <a:ln>
              <a:solidFill>
                <a:srgbClr val="660033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lv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Lapa1!$C$5:$C$12</c:f>
              <c:strCache>
                <c:ptCount val="8"/>
                <c:pt idx="0">
                  <c:v>Ražošana</c:v>
                </c:pt>
                <c:pt idx="1">
                  <c:v>Iepakojums</c:v>
                </c:pt>
                <c:pt idx="2">
                  <c:v>Cena</c:v>
                </c:pt>
                <c:pt idx="3">
                  <c:v>Veselīgums</c:v>
                </c:pt>
                <c:pt idx="4">
                  <c:v>Produkta izskats</c:v>
                </c:pt>
                <c:pt idx="5">
                  <c:v>E vielu neesamība</c:v>
                </c:pt>
                <c:pt idx="6">
                  <c:v>Izejvielu dabiskums</c:v>
                </c:pt>
                <c:pt idx="7">
                  <c:v>Garša</c:v>
                </c:pt>
              </c:strCache>
            </c:strRef>
          </c:cat>
          <c:val>
            <c:numRef>
              <c:f>Lapa1!$D$5:$D$12</c:f>
              <c:numCache>
                <c:formatCode>0%</c:formatCode>
                <c:ptCount val="8"/>
                <c:pt idx="0">
                  <c:v>0.15</c:v>
                </c:pt>
                <c:pt idx="1">
                  <c:v>0.2</c:v>
                </c:pt>
                <c:pt idx="2">
                  <c:v>0.2</c:v>
                </c:pt>
                <c:pt idx="3">
                  <c:v>0.25</c:v>
                </c:pt>
                <c:pt idx="4">
                  <c:v>0.32</c:v>
                </c:pt>
                <c:pt idx="5">
                  <c:v>0.41</c:v>
                </c:pt>
                <c:pt idx="6">
                  <c:v>0.52</c:v>
                </c:pt>
                <c:pt idx="7">
                  <c:v>0.82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695168"/>
        <c:axId val="28696960"/>
      </c:barChart>
      <c:catAx>
        <c:axId val="2869516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lv-LV"/>
          </a:p>
        </c:txPr>
        <c:crossAx val="28696960"/>
        <c:crosses val="autoZero"/>
        <c:auto val="1"/>
        <c:lblAlgn val="ctr"/>
        <c:lblOffset val="100"/>
        <c:noMultiLvlLbl val="0"/>
      </c:catAx>
      <c:valAx>
        <c:axId val="2869696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crossAx val="2869516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lv-LV"/>
    </a:p>
  </c:txPr>
  <c:externalData r:id="rId2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4F70CF-A49B-48AB-B0CD-2B62F19A4A4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0DC2B03-0966-4EBD-8435-EA596A1F9B12}">
      <dgm:prSet phldrT="[Teksts]"/>
      <dgm:spPr>
        <a:blipFill rotWithShape="0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>
          <a:solidFill>
            <a:srgbClr val="FF0000"/>
          </a:solidFill>
        </a:ln>
        <a:effectLst>
          <a:glow rad="127000">
            <a:schemeClr val="tx1"/>
          </a:glow>
        </a:effectLst>
      </dgm:spPr>
      <dgm:t>
        <a:bodyPr/>
        <a:lstStyle/>
        <a:p>
          <a:r>
            <a:rPr lang="lv-LV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Iepirkumu</a:t>
          </a:r>
          <a:r>
            <a:rPr lang="lv-LV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 </a:t>
          </a:r>
          <a:r>
            <a:rPr lang="lv-LV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konkurss</a:t>
          </a:r>
        </a:p>
      </dgm:t>
    </dgm:pt>
    <dgm:pt modelId="{EA3CF9AB-E17F-42ED-A249-DD399F9B7468}" type="parTrans" cxnId="{E1D18654-767D-4C19-A782-8EDF8506BC5F}">
      <dgm:prSet/>
      <dgm:spPr/>
      <dgm:t>
        <a:bodyPr/>
        <a:lstStyle/>
        <a:p>
          <a:endParaRPr lang="lv-LV"/>
        </a:p>
      </dgm:t>
    </dgm:pt>
    <dgm:pt modelId="{DA7E6EEF-CA26-4514-A4E9-C00C0168AC78}" type="sibTrans" cxnId="{E1D18654-767D-4C19-A782-8EDF8506BC5F}">
      <dgm:prSet/>
      <dgm:spPr/>
      <dgm:t>
        <a:bodyPr/>
        <a:lstStyle/>
        <a:p>
          <a:endParaRPr lang="lv-LV"/>
        </a:p>
      </dgm:t>
    </dgm:pt>
    <dgm:pt modelId="{8BD92D83-CF93-4F22-AAF0-7BD5D5905785}" type="pres">
      <dgm:prSet presAssocID="{704F70CF-A49B-48AB-B0CD-2B62F19A4A46}" presName="compositeShape" presStyleCnt="0">
        <dgm:presLayoutVars>
          <dgm:chMax val="7"/>
          <dgm:dir/>
          <dgm:resizeHandles val="exact"/>
        </dgm:presLayoutVars>
      </dgm:prSet>
      <dgm:spPr/>
    </dgm:pt>
    <dgm:pt modelId="{AA83FB35-ECDE-4AE6-AA31-13046C2FD2B8}" type="pres">
      <dgm:prSet presAssocID="{60DC2B03-0966-4EBD-8435-EA596A1F9B12}" presName="circ1TxSh" presStyleLbl="vennNode1" presStyleIdx="0" presStyleCnt="1" custLinFactNeighborY="1429"/>
      <dgm:spPr/>
      <dgm:t>
        <a:bodyPr/>
        <a:lstStyle/>
        <a:p>
          <a:endParaRPr lang="lv-LV"/>
        </a:p>
      </dgm:t>
    </dgm:pt>
  </dgm:ptLst>
  <dgm:cxnLst>
    <dgm:cxn modelId="{E1D18654-767D-4C19-A782-8EDF8506BC5F}" srcId="{704F70CF-A49B-48AB-B0CD-2B62F19A4A46}" destId="{60DC2B03-0966-4EBD-8435-EA596A1F9B12}" srcOrd="0" destOrd="0" parTransId="{EA3CF9AB-E17F-42ED-A249-DD399F9B7468}" sibTransId="{DA7E6EEF-CA26-4514-A4E9-C00C0168AC78}"/>
    <dgm:cxn modelId="{1577FA58-3EF4-433B-88DF-FCEEFC02CCC3}" type="presOf" srcId="{704F70CF-A49B-48AB-B0CD-2B62F19A4A46}" destId="{8BD92D83-CF93-4F22-AAF0-7BD5D5905785}" srcOrd="0" destOrd="0" presId="urn:microsoft.com/office/officeart/2005/8/layout/venn1"/>
    <dgm:cxn modelId="{3B3BF30B-F8F0-4E1E-8271-3B5165D3A356}" type="presOf" srcId="{60DC2B03-0966-4EBD-8435-EA596A1F9B12}" destId="{AA83FB35-ECDE-4AE6-AA31-13046C2FD2B8}" srcOrd="0" destOrd="0" presId="urn:microsoft.com/office/officeart/2005/8/layout/venn1"/>
    <dgm:cxn modelId="{4328A742-2F87-4A47-B6CA-B1C6EDDD4FDA}" type="presParOf" srcId="{8BD92D83-CF93-4F22-AAF0-7BD5D5905785}" destId="{AA83FB35-ECDE-4AE6-AA31-13046C2FD2B8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DBC308-8CED-4978-8B56-E4671CA1C5C4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C83FA3C6-6805-4CB0-8376-A3BE92812BD8}">
      <dgm:prSet phldrT="[Teksts]" custT="1"/>
      <dgm:spPr>
        <a:solidFill>
          <a:schemeClr val="accent3">
            <a:lumMod val="40000"/>
            <a:lumOff val="60000"/>
          </a:schemeClr>
        </a:solidFill>
        <a:effectLst>
          <a:glow rad="38100">
            <a:schemeClr val="tx1"/>
          </a:glow>
        </a:effectLst>
      </dgm:spPr>
      <dgm:t>
        <a:bodyPr/>
        <a:lstStyle/>
        <a:p>
          <a:r>
            <a:rPr lang="lv-LV" sz="1800" b="1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Viens LV </a:t>
          </a:r>
          <a:r>
            <a:rPr lang="lv-LV" sz="2000" b="1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ražotājs</a:t>
          </a:r>
        </a:p>
      </dgm:t>
    </dgm:pt>
    <dgm:pt modelId="{C1E6DD75-2662-4D8E-A87F-4233DAA5FD9A}" type="parTrans" cxnId="{DD336889-AA8C-47C0-A5C8-A586755E52C6}">
      <dgm:prSet/>
      <dgm:spPr/>
      <dgm:t>
        <a:bodyPr/>
        <a:lstStyle/>
        <a:p>
          <a:endParaRPr lang="lv-LV">
            <a:latin typeface="Calibri" pitchFamily="34" charset="0"/>
            <a:cs typeface="Calibri" pitchFamily="34" charset="0"/>
          </a:endParaRPr>
        </a:p>
      </dgm:t>
    </dgm:pt>
    <dgm:pt modelId="{4D373B3A-3D65-487C-B92F-A87E1515FCDC}" type="sibTrans" cxnId="{DD336889-AA8C-47C0-A5C8-A586755E52C6}">
      <dgm:prSet/>
      <dgm:spPr/>
      <dgm:t>
        <a:bodyPr/>
        <a:lstStyle/>
        <a:p>
          <a:endParaRPr lang="lv-LV">
            <a:latin typeface="Calibri" pitchFamily="34" charset="0"/>
            <a:cs typeface="Calibri" pitchFamily="34" charset="0"/>
          </a:endParaRPr>
        </a:p>
      </dgm:t>
    </dgm:pt>
    <dgm:pt modelId="{429A706C-2AFB-45B9-A705-B94A1F116451}">
      <dgm:prSet phldrT="[Teksts]" custT="1"/>
      <dgm:spPr>
        <a:solidFill>
          <a:schemeClr val="accent3">
            <a:lumMod val="40000"/>
            <a:lumOff val="60000"/>
          </a:schemeClr>
        </a:solidFill>
        <a:effectLst>
          <a:glow rad="127000">
            <a:schemeClr val="tx1"/>
          </a:glow>
        </a:effectLst>
      </dgm:spPr>
      <dgm:t>
        <a:bodyPr/>
        <a:lstStyle/>
        <a:p>
          <a:r>
            <a:rPr lang="lv-LV" sz="2000" b="1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Kaimiņvalstu vairumtirgotāji</a:t>
          </a:r>
        </a:p>
      </dgm:t>
    </dgm:pt>
    <dgm:pt modelId="{32DFD262-9ECD-499C-84CD-08B035DB186D}" type="parTrans" cxnId="{D2D1E123-D2EC-411D-B022-F274A3FE4BCE}">
      <dgm:prSet/>
      <dgm:spPr/>
      <dgm:t>
        <a:bodyPr/>
        <a:lstStyle/>
        <a:p>
          <a:endParaRPr lang="lv-LV">
            <a:latin typeface="Calibri" pitchFamily="34" charset="0"/>
            <a:cs typeface="Calibri" pitchFamily="34" charset="0"/>
          </a:endParaRPr>
        </a:p>
      </dgm:t>
    </dgm:pt>
    <dgm:pt modelId="{305A3513-339A-4605-A880-44D37C33563A}" type="sibTrans" cxnId="{D2D1E123-D2EC-411D-B022-F274A3FE4BCE}">
      <dgm:prSet/>
      <dgm:spPr/>
      <dgm:t>
        <a:bodyPr/>
        <a:lstStyle/>
        <a:p>
          <a:endParaRPr lang="lv-LV">
            <a:latin typeface="Calibri" pitchFamily="34" charset="0"/>
            <a:cs typeface="Calibri" pitchFamily="34" charset="0"/>
          </a:endParaRPr>
        </a:p>
      </dgm:t>
    </dgm:pt>
    <dgm:pt modelId="{BB574980-CBC5-4CC9-AEC9-5208DA4CBAC7}">
      <dgm:prSet phldrT="[Teksts]" custT="1"/>
      <dgm:spPr>
        <a:solidFill>
          <a:schemeClr val="accent3">
            <a:lumMod val="40000"/>
            <a:lumOff val="60000"/>
          </a:schemeClr>
        </a:solidFill>
        <a:ln w="15875">
          <a:prstDash val="solid"/>
        </a:ln>
        <a:effectLst>
          <a:glow rad="12700">
            <a:schemeClr val="tx1"/>
          </a:glow>
        </a:effectLst>
      </dgm:spPr>
      <dgm:t>
        <a:bodyPr/>
        <a:lstStyle/>
        <a:p>
          <a:pPr algn="ctr"/>
          <a:r>
            <a:rPr lang="lv-LV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NEVAR IZVEIDOT </a:t>
          </a:r>
          <a:r>
            <a:rPr lang="lv-LV" sz="1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konkurētspējīgu </a:t>
          </a:r>
          <a:r>
            <a:rPr lang="lv-LV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piedāvājumu  </a:t>
          </a:r>
          <a:endParaRPr lang="lv-LV" sz="1600" dirty="0">
            <a:solidFill>
              <a:srgbClr val="C00000"/>
            </a:solidFill>
            <a:latin typeface="Calibri" pitchFamily="34" charset="0"/>
            <a:cs typeface="Calibri" pitchFamily="34" charset="0"/>
          </a:endParaRPr>
        </a:p>
      </dgm:t>
    </dgm:pt>
    <dgm:pt modelId="{B7FFB551-282B-4F02-B302-880B06BBDDEF}" type="sibTrans" cxnId="{2CA53042-E214-452E-99B2-5D66901F2151}">
      <dgm:prSet/>
      <dgm:spPr/>
      <dgm:t>
        <a:bodyPr/>
        <a:lstStyle/>
        <a:p>
          <a:endParaRPr lang="lv-LV">
            <a:latin typeface="Calibri" pitchFamily="34" charset="0"/>
            <a:cs typeface="Calibri" pitchFamily="34" charset="0"/>
          </a:endParaRPr>
        </a:p>
      </dgm:t>
    </dgm:pt>
    <dgm:pt modelId="{377FDE33-C18D-4CC1-B142-2345B1BD1E85}" type="parTrans" cxnId="{2CA53042-E214-452E-99B2-5D66901F2151}">
      <dgm:prSet/>
      <dgm:spPr/>
      <dgm:t>
        <a:bodyPr/>
        <a:lstStyle/>
        <a:p>
          <a:endParaRPr lang="lv-LV">
            <a:latin typeface="Calibri" pitchFamily="34" charset="0"/>
            <a:cs typeface="Calibri" pitchFamily="34" charset="0"/>
          </a:endParaRPr>
        </a:p>
      </dgm:t>
    </dgm:pt>
    <dgm:pt modelId="{891E89A9-DBE7-42CE-8B6E-7CE437EE4769}">
      <dgm:prSet phldrT="[Teksts]" custT="1"/>
      <dgm:spPr>
        <a:solidFill>
          <a:schemeClr val="accent3">
            <a:lumMod val="40000"/>
            <a:lumOff val="60000"/>
          </a:schemeClr>
        </a:solidFill>
        <a:ln>
          <a:solidFill>
            <a:srgbClr val="FF0000">
              <a:alpha val="90000"/>
            </a:srgbClr>
          </a:solidFill>
        </a:ln>
        <a:effectLst>
          <a:glow rad="127000">
            <a:schemeClr val="tx1"/>
          </a:glow>
        </a:effectLst>
      </dgm:spPr>
      <dgm:t>
        <a:bodyPr/>
        <a:lstStyle/>
        <a:p>
          <a:pPr algn="ctr"/>
          <a:r>
            <a:rPr lang="lv-LV" sz="1600" b="1" i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IZVEIDO</a:t>
          </a:r>
          <a:r>
            <a:rPr lang="lv-LV" sz="1600" i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 vienotu konkurētspējīgu piedāvājumu</a:t>
          </a:r>
          <a:endParaRPr lang="lv-LV" sz="1600" i="0" dirty="0">
            <a:solidFill>
              <a:srgbClr val="C00000"/>
            </a:solidFill>
            <a:latin typeface="Calibri" pitchFamily="34" charset="0"/>
            <a:cs typeface="Calibri" pitchFamily="34" charset="0"/>
          </a:endParaRPr>
        </a:p>
      </dgm:t>
    </dgm:pt>
    <dgm:pt modelId="{92CA7DE4-8517-4475-80C8-04372E7E8ABC}" type="parTrans" cxnId="{72F4F2DF-9A57-4CFD-A630-27696FB02F07}">
      <dgm:prSet/>
      <dgm:spPr/>
      <dgm:t>
        <a:bodyPr/>
        <a:lstStyle/>
        <a:p>
          <a:endParaRPr lang="lv-LV">
            <a:latin typeface="Calibri" pitchFamily="34" charset="0"/>
            <a:cs typeface="Calibri" pitchFamily="34" charset="0"/>
          </a:endParaRPr>
        </a:p>
      </dgm:t>
    </dgm:pt>
    <dgm:pt modelId="{B7155250-86B5-4D36-A935-2240C907B525}" type="sibTrans" cxnId="{72F4F2DF-9A57-4CFD-A630-27696FB02F07}">
      <dgm:prSet/>
      <dgm:spPr/>
      <dgm:t>
        <a:bodyPr/>
        <a:lstStyle/>
        <a:p>
          <a:endParaRPr lang="lv-LV">
            <a:latin typeface="Calibri" pitchFamily="34" charset="0"/>
            <a:cs typeface="Calibri" pitchFamily="34" charset="0"/>
          </a:endParaRPr>
        </a:p>
      </dgm:t>
    </dgm:pt>
    <dgm:pt modelId="{93506D19-F12A-490C-9AF9-6501CB1A6E12}" type="pres">
      <dgm:prSet presAssocID="{9EDBC308-8CED-4978-8B56-E4671CA1C5C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0E76CA6E-B288-455A-9C4D-2BC88430353E}" type="pres">
      <dgm:prSet presAssocID="{C83FA3C6-6805-4CB0-8376-A3BE92812BD8}" presName="linNode" presStyleCnt="0"/>
      <dgm:spPr/>
    </dgm:pt>
    <dgm:pt modelId="{82AADEB3-25B0-4386-BBBC-2783B098B70C}" type="pres">
      <dgm:prSet presAssocID="{C83FA3C6-6805-4CB0-8376-A3BE92812BD8}" presName="parentShp" presStyleLbl="node1" presStyleIdx="0" presStyleCnt="2" custScaleY="4976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39C671C-DA7F-456B-BDD4-599797F28B2D}" type="pres">
      <dgm:prSet presAssocID="{C83FA3C6-6805-4CB0-8376-A3BE92812BD8}" presName="childShp" presStyleLbl="bgAccFollowNode1" presStyleIdx="0" presStyleCnt="2" custScaleY="3675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69980EE-8826-4D2E-B480-9FEDD3CDF5DB}" type="pres">
      <dgm:prSet presAssocID="{4D373B3A-3D65-487C-B92F-A87E1515FCDC}" presName="spacing" presStyleCnt="0"/>
      <dgm:spPr/>
    </dgm:pt>
    <dgm:pt modelId="{75B497EA-DA99-4E25-B828-B6D8AEB0878A}" type="pres">
      <dgm:prSet presAssocID="{429A706C-2AFB-45B9-A705-B94A1F116451}" presName="linNode" presStyleCnt="0"/>
      <dgm:spPr/>
    </dgm:pt>
    <dgm:pt modelId="{37E1461B-9AB7-4330-8CC7-73C7F0156CB9}" type="pres">
      <dgm:prSet presAssocID="{429A706C-2AFB-45B9-A705-B94A1F116451}" presName="parentShp" presStyleLbl="node1" presStyleIdx="1" presStyleCnt="2" custLinFactNeighborY="26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14A1076-8110-4D67-9BFB-E3B572CDD36E}" type="pres">
      <dgm:prSet presAssocID="{429A706C-2AFB-45B9-A705-B94A1F116451}" presName="childShp" presStyleLbl="bgAccFollowNode1" presStyleIdx="1" presStyleCnt="2" custScaleY="37070" custLinFactNeighborX="-5823" custLinFactNeighborY="-576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99CB54A0-9B34-4FC9-B8DD-69AC3650ABDC}" type="presOf" srcId="{429A706C-2AFB-45B9-A705-B94A1F116451}" destId="{37E1461B-9AB7-4330-8CC7-73C7F0156CB9}" srcOrd="0" destOrd="0" presId="urn:microsoft.com/office/officeart/2005/8/layout/vList6"/>
    <dgm:cxn modelId="{DDC6C128-6530-4765-A0E4-CDBF2A4CDF0B}" type="presOf" srcId="{9EDBC308-8CED-4978-8B56-E4671CA1C5C4}" destId="{93506D19-F12A-490C-9AF9-6501CB1A6E12}" srcOrd="0" destOrd="0" presId="urn:microsoft.com/office/officeart/2005/8/layout/vList6"/>
    <dgm:cxn modelId="{01D89CC9-007D-4507-901A-A7C32A5A883D}" type="presOf" srcId="{BB574980-CBC5-4CC9-AEC9-5208DA4CBAC7}" destId="{E39C671C-DA7F-456B-BDD4-599797F28B2D}" srcOrd="0" destOrd="0" presId="urn:microsoft.com/office/officeart/2005/8/layout/vList6"/>
    <dgm:cxn modelId="{9C1A43DB-B703-452D-BB26-0B8912962F7C}" type="presOf" srcId="{891E89A9-DBE7-42CE-8B6E-7CE437EE4769}" destId="{914A1076-8110-4D67-9BFB-E3B572CDD36E}" srcOrd="0" destOrd="0" presId="urn:microsoft.com/office/officeart/2005/8/layout/vList6"/>
    <dgm:cxn modelId="{72F4F2DF-9A57-4CFD-A630-27696FB02F07}" srcId="{429A706C-2AFB-45B9-A705-B94A1F116451}" destId="{891E89A9-DBE7-42CE-8B6E-7CE437EE4769}" srcOrd="0" destOrd="0" parTransId="{92CA7DE4-8517-4475-80C8-04372E7E8ABC}" sibTransId="{B7155250-86B5-4D36-A935-2240C907B525}"/>
    <dgm:cxn modelId="{2CA53042-E214-452E-99B2-5D66901F2151}" srcId="{C83FA3C6-6805-4CB0-8376-A3BE92812BD8}" destId="{BB574980-CBC5-4CC9-AEC9-5208DA4CBAC7}" srcOrd="0" destOrd="0" parTransId="{377FDE33-C18D-4CC1-B142-2345B1BD1E85}" sibTransId="{B7FFB551-282B-4F02-B302-880B06BBDDEF}"/>
    <dgm:cxn modelId="{A2C475A5-CBAC-4232-8406-4376AB234FFA}" type="presOf" srcId="{C83FA3C6-6805-4CB0-8376-A3BE92812BD8}" destId="{82AADEB3-25B0-4386-BBBC-2783B098B70C}" srcOrd="0" destOrd="0" presId="urn:microsoft.com/office/officeart/2005/8/layout/vList6"/>
    <dgm:cxn modelId="{D2D1E123-D2EC-411D-B022-F274A3FE4BCE}" srcId="{9EDBC308-8CED-4978-8B56-E4671CA1C5C4}" destId="{429A706C-2AFB-45B9-A705-B94A1F116451}" srcOrd="1" destOrd="0" parTransId="{32DFD262-9ECD-499C-84CD-08B035DB186D}" sibTransId="{305A3513-339A-4605-A880-44D37C33563A}"/>
    <dgm:cxn modelId="{DD336889-AA8C-47C0-A5C8-A586755E52C6}" srcId="{9EDBC308-8CED-4978-8B56-E4671CA1C5C4}" destId="{C83FA3C6-6805-4CB0-8376-A3BE92812BD8}" srcOrd="0" destOrd="0" parTransId="{C1E6DD75-2662-4D8E-A87F-4233DAA5FD9A}" sibTransId="{4D373B3A-3D65-487C-B92F-A87E1515FCDC}"/>
    <dgm:cxn modelId="{814C3230-A144-459E-B998-5C7EB49FFA8F}" type="presParOf" srcId="{93506D19-F12A-490C-9AF9-6501CB1A6E12}" destId="{0E76CA6E-B288-455A-9C4D-2BC88430353E}" srcOrd="0" destOrd="0" presId="urn:microsoft.com/office/officeart/2005/8/layout/vList6"/>
    <dgm:cxn modelId="{4942B182-1A31-44AC-9D44-F493B0C33777}" type="presParOf" srcId="{0E76CA6E-B288-455A-9C4D-2BC88430353E}" destId="{82AADEB3-25B0-4386-BBBC-2783B098B70C}" srcOrd="0" destOrd="0" presId="urn:microsoft.com/office/officeart/2005/8/layout/vList6"/>
    <dgm:cxn modelId="{941E803A-53E6-4790-A8F9-21EC0B18DEBA}" type="presParOf" srcId="{0E76CA6E-B288-455A-9C4D-2BC88430353E}" destId="{E39C671C-DA7F-456B-BDD4-599797F28B2D}" srcOrd="1" destOrd="0" presId="urn:microsoft.com/office/officeart/2005/8/layout/vList6"/>
    <dgm:cxn modelId="{118A31B6-A9B6-4F3B-AFB9-A36DF47633AC}" type="presParOf" srcId="{93506D19-F12A-490C-9AF9-6501CB1A6E12}" destId="{C69980EE-8826-4D2E-B480-9FEDD3CDF5DB}" srcOrd="1" destOrd="0" presId="urn:microsoft.com/office/officeart/2005/8/layout/vList6"/>
    <dgm:cxn modelId="{36BB7CC5-1F76-4D45-9F6A-443EB49A78E0}" type="presParOf" srcId="{93506D19-F12A-490C-9AF9-6501CB1A6E12}" destId="{75B497EA-DA99-4E25-B828-B6D8AEB0878A}" srcOrd="2" destOrd="0" presId="urn:microsoft.com/office/officeart/2005/8/layout/vList6"/>
    <dgm:cxn modelId="{6328033D-3C8C-436C-80B9-FEA4926B5483}" type="presParOf" srcId="{75B497EA-DA99-4E25-B828-B6D8AEB0878A}" destId="{37E1461B-9AB7-4330-8CC7-73C7F0156CB9}" srcOrd="0" destOrd="0" presId="urn:microsoft.com/office/officeart/2005/8/layout/vList6"/>
    <dgm:cxn modelId="{22F1521A-1C34-4295-A944-F2AA4E44376C}" type="presParOf" srcId="{75B497EA-DA99-4E25-B828-B6D8AEB0878A}" destId="{914A1076-8110-4D67-9BFB-E3B572CDD36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83FB35-ECDE-4AE6-AA31-13046C2FD2B8}">
      <dsp:nvSpPr>
        <dsp:cNvPr id="0" name=""/>
        <dsp:cNvSpPr/>
      </dsp:nvSpPr>
      <dsp:spPr>
        <a:xfrm>
          <a:off x="0" y="0"/>
          <a:ext cx="2880320" cy="2880320"/>
        </a:xfrm>
        <a:prstGeom prst="ellipse">
          <a:avLst/>
        </a:prstGeom>
        <a:blipFill rotWithShape="0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25400" cap="flat" cmpd="sng" algn="ctr">
          <a:solidFill>
            <a:srgbClr val="FF0000"/>
          </a:solidFill>
          <a:prstDash val="solid"/>
        </a:ln>
        <a:effectLst>
          <a:glow rad="127000">
            <a:schemeClr val="tx1"/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7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Iepirkumu</a:t>
          </a:r>
          <a:r>
            <a:rPr lang="lv-LV" sz="3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 </a:t>
          </a:r>
          <a:r>
            <a:rPr lang="lv-LV" sz="3700" b="1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konkurss</a:t>
          </a:r>
        </a:p>
      </dsp:txBody>
      <dsp:txXfrm>
        <a:off x="421813" y="421813"/>
        <a:ext cx="2036694" cy="20366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9C671C-DA7F-456B-BDD4-599797F28B2D}">
      <dsp:nvSpPr>
        <dsp:cNvPr id="0" name=""/>
        <dsp:cNvSpPr/>
      </dsp:nvSpPr>
      <dsp:spPr>
        <a:xfrm>
          <a:off x="1987083" y="128130"/>
          <a:ext cx="2980625" cy="711346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lumMod val="40000"/>
            <a:lumOff val="60000"/>
          </a:schemeClr>
        </a:solidFill>
        <a:ln w="15875" cap="flat" cmpd="sng" algn="ctr">
          <a:solidFill>
            <a:scrgbClr r="0" g="0" b="0"/>
          </a:solidFill>
          <a:prstDash val="solid"/>
        </a:ln>
        <a:effectLst>
          <a:glow rad="12700">
            <a:schemeClr val="tx1"/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1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NEVAR IZVEIDOT </a:t>
          </a:r>
          <a:r>
            <a:rPr lang="lv-LV" sz="16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konkurētspējīgu </a:t>
          </a:r>
          <a:r>
            <a:rPr lang="lv-LV" sz="1600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piedāvājumu  </a:t>
          </a:r>
          <a:endParaRPr lang="lv-LV" sz="1600" kern="1200" dirty="0">
            <a:solidFill>
              <a:srgbClr val="C00000"/>
            </a:solidFill>
            <a:latin typeface="Calibri" pitchFamily="34" charset="0"/>
            <a:cs typeface="Calibri" pitchFamily="34" charset="0"/>
          </a:endParaRPr>
        </a:p>
      </dsp:txBody>
      <dsp:txXfrm>
        <a:off x="1987083" y="217048"/>
        <a:ext cx="2713870" cy="533510"/>
      </dsp:txXfrm>
    </dsp:sp>
    <dsp:sp modelId="{82AADEB3-25B0-4386-BBBC-2783B098B70C}">
      <dsp:nvSpPr>
        <dsp:cNvPr id="0" name=""/>
        <dsp:cNvSpPr/>
      </dsp:nvSpPr>
      <dsp:spPr>
        <a:xfrm>
          <a:off x="0" y="2302"/>
          <a:ext cx="1987083" cy="963001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38100">
            <a:schemeClr val="tx1"/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b="1" kern="1200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Viens LV </a:t>
          </a:r>
          <a:r>
            <a:rPr lang="lv-LV" sz="2000" b="1" kern="1200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ražotājs</a:t>
          </a:r>
        </a:p>
      </dsp:txBody>
      <dsp:txXfrm>
        <a:off x="47010" y="49312"/>
        <a:ext cx="1893063" cy="868981"/>
      </dsp:txXfrm>
    </dsp:sp>
    <dsp:sp modelId="{914A1076-8110-4D67-9BFB-E3B572CDD36E}">
      <dsp:nvSpPr>
        <dsp:cNvPr id="0" name=""/>
        <dsp:cNvSpPr/>
      </dsp:nvSpPr>
      <dsp:spPr>
        <a:xfrm>
          <a:off x="1871375" y="1656176"/>
          <a:ext cx="2980625" cy="7173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rgbClr val="FF0000">
              <a:alpha val="90000"/>
            </a:srgbClr>
          </a:solidFill>
          <a:prstDash val="solid"/>
        </a:ln>
        <a:effectLst>
          <a:glow rad="127000">
            <a:schemeClr val="tx1"/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1600" b="1" i="0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IZVEIDO</a:t>
          </a:r>
          <a:r>
            <a:rPr lang="lv-LV" sz="1600" i="0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 vienotu konkurētspējīgu piedāvājumu</a:t>
          </a:r>
          <a:endParaRPr lang="lv-LV" sz="1600" i="0" kern="1200" dirty="0">
            <a:solidFill>
              <a:srgbClr val="C00000"/>
            </a:solidFill>
            <a:latin typeface="Calibri" pitchFamily="34" charset="0"/>
            <a:cs typeface="Calibri" pitchFamily="34" charset="0"/>
          </a:endParaRPr>
        </a:p>
      </dsp:txBody>
      <dsp:txXfrm>
        <a:off x="1871375" y="1745849"/>
        <a:ext cx="2711606" cy="538038"/>
      </dsp:txXfrm>
    </dsp:sp>
    <dsp:sp modelId="{37E1461B-9AB7-4330-8CC7-73C7F0156CB9}">
      <dsp:nvSpPr>
        <dsp:cNvPr id="0" name=""/>
        <dsp:cNvSpPr/>
      </dsp:nvSpPr>
      <dsp:spPr>
        <a:xfrm>
          <a:off x="0" y="1159329"/>
          <a:ext cx="1987083" cy="1935214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27000">
            <a:schemeClr val="tx1"/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b="1" kern="1200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Kaimiņvalstu vairumtirgotāji</a:t>
          </a:r>
        </a:p>
      </dsp:txBody>
      <dsp:txXfrm>
        <a:off x="94469" y="1253798"/>
        <a:ext cx="1798145" cy="1746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quarter" idx="1"/>
          </p:nvPr>
        </p:nvSpPr>
        <p:spPr>
          <a:xfrm>
            <a:off x="397034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21228-0C3B-4C91-88A5-1D711ADC4703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2"/>
          </p:nvPr>
        </p:nvSpPr>
        <p:spPr>
          <a:xfrm>
            <a:off x="4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3"/>
          </p:nvPr>
        </p:nvSpPr>
        <p:spPr>
          <a:xfrm>
            <a:off x="397034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47AB1-0E2E-417B-AFDC-CA8A73CDFF92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7019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78B9F5D-96E2-4AA5-B8F0-B836993263F0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4" name="Slaida attēla vietturi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lv-LV"/>
          </a:p>
        </p:txBody>
      </p:sp>
      <p:sp>
        <p:nvSpPr>
          <p:cNvPr id="5" name="Piezīmju vietturi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752190B-6E34-4234-9CDA-E4FD26DD6EBC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83223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2190B-6E34-4234-9CDA-E4FD26DD6EBC}" type="slidenum">
              <a:rPr lang="lv-LV" smtClean="0"/>
              <a:pPr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28628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2190B-6E34-4234-9CDA-E4FD26DD6EBC}" type="slidenum">
              <a:rPr lang="lv-LV" smtClean="0"/>
              <a:pPr/>
              <a:t>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67391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2190B-6E34-4234-9CDA-E4FD26DD6EBC}" type="slidenum">
              <a:rPr lang="lv-LV" smtClean="0"/>
              <a:pPr/>
              <a:t>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4666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2190B-6E34-4234-9CDA-E4FD26DD6EBC}" type="slidenum">
              <a:rPr lang="lv-LV" smtClean="0"/>
              <a:pPr/>
              <a:t>10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9342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smtClean="0"/>
              <a:t>Rediģēt šablona apakšvirsraksta stilu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Virsraksts, teksts un 2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Satura vietturis 4"/>
          <p:cNvSpPr>
            <a:spLocks noGrp="1"/>
          </p:cNvSpPr>
          <p:nvPr>
            <p:ph sz="quarter" idx="3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A42D3-3C7A-41F8-A8A1-91C370AE56CD}" type="datetime1">
              <a:rPr lang="lv-LV"/>
              <a:pPr>
                <a:defRPr/>
              </a:pPr>
              <a:t>2014.03.12.</a:t>
            </a:fld>
            <a:endParaRPr lang="lv-LV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47ABA-2F25-4C56-9260-FAFF371D84C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07886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v-LV" smtClean="0"/>
              <a:t>Noklikšķiniet uz attēla ikonas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0EF786C-D291-41BC-9F0D-0D8D836DC399}" type="datetimeFigureOut">
              <a:rPr lang="lv-LV" smtClean="0"/>
              <a:pPr/>
              <a:t>2014.03.12.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CAEBD34-6E87-4AE8-94E2-48FB1AFABD12}" type="slidenum">
              <a:rPr lang="lv-LV" smtClean="0"/>
              <a:pPr/>
              <a:t>‹#›</a:t>
            </a:fld>
            <a:endParaRPr lang="lv-LV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5" r:id="rId1"/>
    <p:sldLayoutId id="2147484586" r:id="rId2"/>
    <p:sldLayoutId id="2147484587" r:id="rId3"/>
    <p:sldLayoutId id="2147484588" r:id="rId4"/>
    <p:sldLayoutId id="2147484589" r:id="rId5"/>
    <p:sldLayoutId id="2147484590" r:id="rId6"/>
    <p:sldLayoutId id="2147484591" r:id="rId7"/>
    <p:sldLayoutId id="2147484592" r:id="rId8"/>
    <p:sldLayoutId id="2147484593" r:id="rId9"/>
    <p:sldLayoutId id="2147484594" r:id="rId10"/>
    <p:sldLayoutId id="2147484595" r:id="rId11"/>
    <p:sldLayoutId id="21474845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4788024" y="5445224"/>
            <a:ext cx="3888432" cy="1066800"/>
          </a:xfrm>
        </p:spPr>
        <p:txBody>
          <a:bodyPr>
            <a:normAutofit lnSpcReduction="10000"/>
          </a:bodyPr>
          <a:lstStyle/>
          <a:p>
            <a:pPr algn="r"/>
            <a:r>
              <a:rPr lang="lv-LV" sz="21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Rigonda Lerhe</a:t>
            </a:r>
          </a:p>
          <a:p>
            <a:pPr algn="r"/>
            <a:r>
              <a:rPr lang="lv-LV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lv-LV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Zemkopības ministrijas </a:t>
            </a:r>
          </a:p>
          <a:p>
            <a:pPr algn="r"/>
            <a:r>
              <a:rPr lang="lv-LV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14.03.2014</a:t>
            </a:r>
            <a:r>
              <a:rPr lang="lv-LV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</a:t>
            </a:r>
          </a:p>
          <a:p>
            <a:pPr algn="r"/>
            <a:endParaRPr lang="lv-LV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528228" y="2708920"/>
            <a:ext cx="6768752" cy="1881330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latin typeface="Calibri" pitchFamily="34" charset="0"/>
              </a:rPr>
              <a:t>vietējo </a:t>
            </a:r>
            <a:r>
              <a:rPr lang="lv-LV" sz="3200" b="1" dirty="0">
                <a:latin typeface="Calibri" pitchFamily="34" charset="0"/>
              </a:rPr>
              <a:t>ražotāju produkcijas </a:t>
            </a:r>
            <a:r>
              <a:rPr lang="lv-LV" sz="3200" b="1" dirty="0" smtClean="0">
                <a:latin typeface="Calibri" pitchFamily="34" charset="0"/>
              </a:rPr>
              <a:t>noieta veicināšanas aktivitātes</a:t>
            </a:r>
            <a:r>
              <a:rPr lang="lv-LV" sz="32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lv-LV" sz="3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8" name="Picture 2" descr="C:\Users\Liga.Sejane\Desktop\zm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88640"/>
            <a:ext cx="1683072" cy="1683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717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33375"/>
            <a:ext cx="8394700" cy="935038"/>
          </a:xfrm>
        </p:spPr>
        <p:txBody>
          <a:bodyPr>
            <a:noAutofit/>
          </a:bodyPr>
          <a:lstStyle/>
          <a:p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lv-LV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642350" cy="4954587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lv-LV" b="1" u="sng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114300" indent="0" algn="ctr">
              <a:spcBef>
                <a:spcPts val="0"/>
              </a:spcBef>
              <a:buNone/>
            </a:pPr>
            <a:r>
              <a:rPr lang="lv-LV" sz="2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LLKC </a:t>
            </a:r>
            <a:r>
              <a:rPr lang="lv-LV" sz="28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novadu </a:t>
            </a:r>
            <a:r>
              <a:rPr lang="lv-LV" sz="2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konsultantu iesaiste </a:t>
            </a:r>
          </a:p>
          <a:p>
            <a:pPr marL="114300" indent="0" algn="ctr">
              <a:spcBef>
                <a:spcPts val="0"/>
              </a:spcBef>
              <a:buNone/>
            </a:pPr>
            <a:r>
              <a:rPr lang="lv-LV" sz="28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lang="lv-LV" sz="2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ietējo ražotāju piedāvājuma koncentrēšanā dalībai publiskajos iepirkumos</a:t>
            </a:r>
          </a:p>
          <a:p>
            <a:pPr marL="114300" indent="0" algn="just">
              <a:buNone/>
            </a:pPr>
            <a:endParaRPr lang="lv-LV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Font typeface="Wingdings" pitchFamily="2" charset="2"/>
              <a:buChar char="ü"/>
            </a:pPr>
            <a:endParaRPr lang="lv-LV" sz="1900" b="1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Wingdings" pitchFamily="2" charset="2"/>
              <a:buChar char="ü"/>
            </a:pPr>
            <a:endParaRPr lang="lv-LV" sz="1900" b="1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Wingdings" pitchFamily="2" charset="2"/>
              <a:buChar char="ü"/>
            </a:pPr>
            <a:endParaRPr lang="lv-LV" sz="1900" b="1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Wingdings" pitchFamily="2" charset="2"/>
              <a:buChar char="ü"/>
            </a:pPr>
            <a:endParaRPr lang="lv-LV" sz="1900" b="1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Wingdings" pitchFamily="2" charset="2"/>
              <a:buChar char="ü"/>
            </a:pPr>
            <a:endParaRPr lang="lv-LV" sz="1900" b="1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1" algn="just">
              <a:buClr>
                <a:srgbClr val="000099"/>
              </a:buClr>
              <a:buNone/>
            </a:pPr>
            <a:endParaRPr lang="lv-LV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just">
              <a:buClr>
                <a:srgbClr val="000099"/>
              </a:buClr>
              <a:buNone/>
            </a:pPr>
            <a:endParaRPr lang="lv-LV" sz="2000" b="1" dirty="0" smtClean="0">
              <a:solidFill>
                <a:srgbClr val="00009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aida numura vietturis 4"/>
          <p:cNvSpPr>
            <a:spLocks noGrp="1"/>
          </p:cNvSpPr>
          <p:nvPr/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E4A3AE86-BB8E-42A1-9233-80B406864C8B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10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2261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v-LV" sz="2800" b="1" dirty="0" smtClean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LLKC iesaiste piedāvājuma un pieprasījuma apzināšanā (1)</a:t>
            </a:r>
            <a:endParaRPr lang="lv-LV" sz="2800" b="1" dirty="0"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4294967295"/>
          </p:nvPr>
        </p:nvSpPr>
        <p:spPr>
          <a:xfrm>
            <a:off x="107950" y="1556792"/>
            <a:ext cx="9036050" cy="5544096"/>
          </a:xfrm>
        </p:spPr>
        <p:txBody>
          <a:bodyPr>
            <a:normAutofit/>
          </a:bodyPr>
          <a:lstStyle/>
          <a:p>
            <a:pPr marL="114300" indent="0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None/>
            </a:pPr>
            <a:r>
              <a:rPr lang="lv-LV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1. Novada lauku attīstības konsultants apzina un apkopo informāciju par kopējo </a:t>
            </a:r>
            <a:r>
              <a:rPr lang="lv-LV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katra novada </a:t>
            </a:r>
            <a:r>
              <a:rPr lang="lv-LV" sz="22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ražotāju</a:t>
            </a:r>
            <a:r>
              <a:rPr lang="lv-LV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piedāvājumu</a:t>
            </a:r>
            <a:endParaRPr lang="lv-LV" sz="2200" dirty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SzPct val="86000"/>
              <a:buFont typeface="Wingdings" panose="05000000000000000000" pitchFamily="2" charset="2"/>
              <a:buChar char="q"/>
            </a:pPr>
            <a:r>
              <a:rPr lang="lv-LV" sz="2000" dirty="0" smtClean="0">
                <a:latin typeface="Calibri" pitchFamily="34" charset="0"/>
                <a:cs typeface="Calibri" pitchFamily="34" charset="0"/>
              </a:rPr>
              <a:t>2013.gada </a:t>
            </a:r>
            <a:r>
              <a:rPr lang="lv-LV" sz="2000" dirty="0">
                <a:latin typeface="Calibri" pitchFamily="34" charset="0"/>
                <a:cs typeface="Calibri" pitchFamily="34" charset="0"/>
              </a:rPr>
              <a:t>martā </a:t>
            </a:r>
            <a:r>
              <a:rPr lang="lv-LV" sz="2000" dirty="0" smtClean="0">
                <a:latin typeface="Calibri" pitchFamily="34" charset="0"/>
                <a:cs typeface="Calibri" pitchFamily="34" charset="0"/>
              </a:rPr>
              <a:t>izveidota </a:t>
            </a:r>
            <a:r>
              <a:rPr lang="lv-LV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datu bāze, </a:t>
            </a:r>
            <a:r>
              <a:rPr lang="lv-LV" sz="2000" dirty="0">
                <a:latin typeface="Calibri" pitchFamily="34" charset="0"/>
                <a:cs typeface="Calibri" pitchFamily="34" charset="0"/>
              </a:rPr>
              <a:t>lai </a:t>
            </a:r>
            <a:r>
              <a:rPr lang="lv-LV" sz="2000" dirty="0" smtClean="0">
                <a:latin typeface="Calibri" pitchFamily="34" charset="0"/>
                <a:cs typeface="Calibri" pitchFamily="34" charset="0"/>
              </a:rPr>
              <a:t>apkopotu </a:t>
            </a:r>
            <a:r>
              <a:rPr lang="lv-LV" sz="2000" dirty="0">
                <a:latin typeface="Calibri" pitchFamily="34" charset="0"/>
                <a:cs typeface="Calibri" pitchFamily="34" charset="0"/>
              </a:rPr>
              <a:t>informāciju par novadā </a:t>
            </a:r>
            <a:r>
              <a:rPr lang="lv-LV" sz="2000" dirty="0" smtClean="0">
                <a:latin typeface="Calibri" pitchFamily="34" charset="0"/>
                <a:cs typeface="Calibri" pitchFamily="34" charset="0"/>
              </a:rPr>
              <a:t>šajā un nākamajā </a:t>
            </a:r>
            <a:r>
              <a:rPr lang="lv-LV" sz="2000" dirty="0">
                <a:latin typeface="Calibri" pitchFamily="34" charset="0"/>
                <a:cs typeface="Calibri" pitchFamily="34" charset="0"/>
              </a:rPr>
              <a:t>gadā ražošanas </a:t>
            </a:r>
            <a:r>
              <a:rPr lang="lv-LV" sz="2000" dirty="0" smtClean="0">
                <a:latin typeface="Calibri" pitchFamily="34" charset="0"/>
                <a:cs typeface="Calibri" pitchFamily="34" charset="0"/>
              </a:rPr>
              <a:t>apjomiem un </a:t>
            </a:r>
            <a:r>
              <a:rPr lang="lv-LV" sz="2000" dirty="0">
                <a:latin typeface="Calibri" pitchFamily="34" charset="0"/>
                <a:cs typeface="Calibri" pitchFamily="34" charset="0"/>
              </a:rPr>
              <a:t>produktu </a:t>
            </a:r>
            <a:r>
              <a:rPr lang="lv-LV" sz="2000" dirty="0" smtClean="0">
                <a:latin typeface="Calibri" pitchFamily="34" charset="0"/>
                <a:cs typeface="Calibri" pitchFamily="34" charset="0"/>
              </a:rPr>
              <a:t>klāstu</a:t>
            </a:r>
          </a:p>
          <a:p>
            <a:pPr marL="342900" lvl="1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SzPct val="86000"/>
              <a:buFont typeface="Wingdings" panose="05000000000000000000" pitchFamily="2" charset="2"/>
              <a:buChar char="q"/>
            </a:pPr>
            <a:r>
              <a:rPr lang="lv-LV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informācija par pašvaldībās izmantotajām praksēm (anketēšana), labo piemēru apzināšana, produktu grupu identificēšana, šķēršļu </a:t>
            </a:r>
            <a:r>
              <a:rPr lang="lv-LV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noskaidrošana</a:t>
            </a:r>
            <a:endParaRPr lang="lv-LV" sz="200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114300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lv-LV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2</a:t>
            </a:r>
            <a:r>
              <a:rPr lang="lv-LV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 Novada lauku attīstības konsultants apzina un apkopo informāciju par kopējo </a:t>
            </a:r>
            <a:r>
              <a:rPr lang="lv-LV" sz="22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pašvaldības iestāžu </a:t>
            </a:r>
            <a:r>
              <a:rPr lang="lv-LV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pieprasījumu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SzPct val="86000"/>
              <a:buFont typeface="Wingdings" panose="05000000000000000000" pitchFamily="2" charset="2"/>
              <a:buChar char="q"/>
            </a:pPr>
            <a:r>
              <a:rPr lang="lv-LV" sz="18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86 </a:t>
            </a:r>
            <a:r>
              <a:rPr lang="lv-LV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novados </a:t>
            </a:r>
            <a:r>
              <a:rPr lang="lv-LV" sz="2000" dirty="0">
                <a:latin typeface="Calibri" pitchFamily="34" charset="0"/>
                <a:cs typeface="Calibri" pitchFamily="34" charset="0"/>
              </a:rPr>
              <a:t>apzināti </a:t>
            </a:r>
            <a:r>
              <a:rPr lang="lv-LV" sz="2000" dirty="0" smtClean="0">
                <a:latin typeface="Calibri" pitchFamily="34" charset="0"/>
                <a:cs typeface="Calibri" pitchFamily="34" charset="0"/>
              </a:rPr>
              <a:t>pašvaldību </a:t>
            </a:r>
            <a:r>
              <a:rPr lang="lv-LV" sz="2000" dirty="0">
                <a:latin typeface="Calibri" pitchFamily="34" charset="0"/>
                <a:cs typeface="Calibri" pitchFamily="34" charset="0"/>
              </a:rPr>
              <a:t>un to iestāžu plānotie </a:t>
            </a:r>
            <a:r>
              <a:rPr lang="lv-LV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iepirkuma </a:t>
            </a:r>
            <a:r>
              <a:rPr lang="lv-LV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apjomi par 2012.gadu</a:t>
            </a:r>
          </a:p>
          <a:p>
            <a:pPr marL="87313" indent="0" algn="just">
              <a:buNone/>
            </a:pPr>
            <a:r>
              <a:rPr lang="lv-LV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3. Novada lauku konsultanti organizē:</a:t>
            </a:r>
          </a:p>
          <a:p>
            <a:pPr marL="358775" indent="-255588" algn="just">
              <a:spcBef>
                <a:spcPts val="0"/>
              </a:spcBef>
              <a:buClr>
                <a:srgbClr val="C00000"/>
              </a:buClr>
              <a:buSzPct val="86000"/>
              <a:buFont typeface="Wingdings" panose="05000000000000000000" pitchFamily="2" charset="2"/>
              <a:buChar char="q"/>
            </a:pPr>
            <a:r>
              <a:rPr lang="lv-LV" sz="2000" dirty="0" smtClean="0">
                <a:solidFill>
                  <a:srgbClr val="464B00"/>
                </a:solidFill>
                <a:latin typeface="Calibri" panose="020F0502020204030204" pitchFamily="34" charset="0"/>
              </a:rPr>
              <a:t> </a:t>
            </a:r>
            <a:r>
              <a:rPr lang="lv-LV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diskusijas ar lauksaimniekiem </a:t>
            </a:r>
            <a:r>
              <a:rPr lang="lv-LV" sz="2000" dirty="0" smtClean="0">
                <a:latin typeface="Calibri" panose="020F0502020204030204" pitchFamily="34" charset="0"/>
              </a:rPr>
              <a:t>(</a:t>
            </a:r>
            <a:r>
              <a:rPr lang="lv-LV" sz="2000" dirty="0">
                <a:latin typeface="Calibri" panose="020F0502020204030204" pitchFamily="34" charset="0"/>
              </a:rPr>
              <a:t>ar mērķi ieinteresēt vietējos ražotājus piedalīties </a:t>
            </a:r>
            <a:r>
              <a:rPr lang="lv-LV" sz="2000" dirty="0" smtClean="0">
                <a:latin typeface="Calibri" panose="020F0502020204030204" pitchFamily="34" charset="0"/>
              </a:rPr>
              <a:t>iepirkumos), </a:t>
            </a:r>
            <a:r>
              <a:rPr lang="lv-LV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pašvaldību un ražotājiem</a:t>
            </a:r>
          </a:p>
          <a:p>
            <a:pPr marL="358775" indent="-255588" algn="just">
              <a:spcBef>
                <a:spcPts val="0"/>
              </a:spcBef>
              <a:buClr>
                <a:srgbClr val="C00000"/>
              </a:buClr>
              <a:buSzPct val="86000"/>
              <a:buFont typeface="Wingdings" panose="05000000000000000000" pitchFamily="2" charset="2"/>
              <a:buChar char="q"/>
            </a:pPr>
            <a:r>
              <a:rPr lang="lv-LV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Apmācības un seminārus</a:t>
            </a:r>
          </a:p>
        </p:txBody>
      </p:sp>
    </p:spTree>
    <p:extLst>
      <p:ext uri="{BB962C8B-B14F-4D97-AF65-F5344CB8AC3E}">
        <p14:creationId xmlns:p14="http://schemas.microsoft.com/office/powerpoint/2010/main" val="272757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LLKC iesaiste piedāvājuma un pieprasījuma apzināšanā </a:t>
            </a:r>
            <a:r>
              <a:rPr lang="lv-LV" sz="3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(2)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73424"/>
            <a:ext cx="8686800" cy="5184576"/>
          </a:xfrm>
        </p:spPr>
        <p:txBody>
          <a:bodyPr>
            <a:normAutofit fontScale="85000" lnSpcReduction="10000"/>
          </a:bodyPr>
          <a:lstStyle/>
          <a:p>
            <a:pPr marL="11430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lv-LV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4. Informē ražotājus un pašvaldības par: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q"/>
            </a:pPr>
            <a:r>
              <a:rPr lang="lv-LV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lv-LV" dirty="0">
                <a:latin typeface="Calibri" pitchFamily="34" charset="0"/>
                <a:cs typeface="Calibri" pitchFamily="34" charset="0"/>
              </a:rPr>
              <a:t>novadā saražotajiem </a:t>
            </a:r>
            <a:r>
              <a:rPr lang="lv-LV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produktiem un apjomiem	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q"/>
            </a:pPr>
            <a:r>
              <a:rPr lang="lv-LV" dirty="0">
                <a:latin typeface="Calibri" pitchFamily="34" charset="0"/>
                <a:cs typeface="Calibri" pitchFamily="34" charset="0"/>
              </a:rPr>
              <a:t> </a:t>
            </a:r>
            <a:r>
              <a:rPr lang="lv-LV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dalības iespējām </a:t>
            </a:r>
            <a:r>
              <a:rPr lang="lv-LV" dirty="0">
                <a:latin typeface="Calibri" pitchFamily="34" charset="0"/>
                <a:cs typeface="Calibri" pitchFamily="34" charset="0"/>
              </a:rPr>
              <a:t>izsludinātajos pašvaldību iepirkumu konkursos, nepieciešamības gadījumā apvienojot tos kopīga piedāvājuma iesniegšanai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q"/>
            </a:pPr>
            <a:r>
              <a:rPr lang="lv-LV" dirty="0">
                <a:latin typeface="Calibri" pitchFamily="34" charset="0"/>
                <a:cs typeface="Calibri" pitchFamily="34" charset="0"/>
              </a:rPr>
              <a:t> ZM </a:t>
            </a:r>
            <a:r>
              <a:rPr lang="lv-LV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izstrādātajiem ieteikumiem </a:t>
            </a:r>
            <a:r>
              <a:rPr lang="lv-LV" dirty="0">
                <a:latin typeface="Calibri" pitchFamily="34" charset="0"/>
                <a:cs typeface="Calibri" pitchFamily="34" charset="0"/>
              </a:rPr>
              <a:t>efektīvākai iepirkumu organizēšanai, </a:t>
            </a:r>
            <a:r>
              <a:rPr lang="lv-LV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kā arī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SzPct val="90000"/>
              <a:buFont typeface="Wingdings" panose="05000000000000000000" pitchFamily="2" charset="2"/>
              <a:buChar char="q"/>
            </a:pPr>
            <a:r>
              <a:rPr lang="lv-LV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dirty="0">
                <a:latin typeface="Calibri" pitchFamily="34" charset="0"/>
                <a:cs typeface="Calibri" pitchFamily="34" charset="0"/>
              </a:rPr>
              <a:t>palīdz ražotājiem </a:t>
            </a:r>
            <a:r>
              <a:rPr lang="lv-LV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iepirkuma dokumentācijas </a:t>
            </a:r>
            <a:r>
              <a:rPr lang="lv-LV" dirty="0">
                <a:latin typeface="Calibri" pitchFamily="34" charset="0"/>
                <a:cs typeface="Calibri" pitchFamily="34" charset="0"/>
              </a:rPr>
              <a:t>sagatavošanā un iesniegšanā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q"/>
            </a:pPr>
            <a:r>
              <a:rPr lang="lv-LV" dirty="0">
                <a:latin typeface="Calibri" pitchFamily="34" charset="0"/>
                <a:cs typeface="Calibri" pitchFamily="34" charset="0"/>
              </a:rPr>
              <a:t> </a:t>
            </a:r>
            <a:r>
              <a:rPr lang="lv-LV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24 novados </a:t>
            </a:r>
            <a:r>
              <a:rPr lang="lv-LV" dirty="0">
                <a:latin typeface="Calibri" pitchFamily="34" charset="0"/>
                <a:cs typeface="Calibri" pitchFamily="34" charset="0"/>
              </a:rPr>
              <a:t>notiek diskusijas un informācijas apmaiņa ar pašvaldību par </a:t>
            </a:r>
            <a:r>
              <a:rPr lang="lv-LV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iepirkumu nolikumu un tehnisko specifikāciju sagatavošanu </a:t>
            </a:r>
            <a:r>
              <a:rPr lang="lv-LV" dirty="0">
                <a:latin typeface="Calibri" pitchFamily="34" charset="0"/>
                <a:cs typeface="Calibri" pitchFamily="34" charset="0"/>
              </a:rPr>
              <a:t>tā, lai iepirkumā var pretendēt vietējie ražotāji: </a:t>
            </a:r>
          </a:p>
          <a:p>
            <a:pPr marL="11430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lv-LV" sz="21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Alojas, Alsungas, Alūksnes, Auces, Beverīnas, Ciblas, Daugavpils, Gulbenes, Ikšķiles, Krimuldas, Ķeguma, Lielvārdes, Nīcas, Ogres, Pāvilostas, Pļaviņu, Raunas, Rēzeknes, Riebiņu, Salas, Sējas, Siguldas, Skrīveru, Skrundas novads</a:t>
            </a:r>
            <a:endParaRPr lang="lv-LV" sz="3300" dirty="0"/>
          </a:p>
        </p:txBody>
      </p:sp>
    </p:spTree>
    <p:extLst>
      <p:ext uri="{BB962C8B-B14F-4D97-AF65-F5344CB8AC3E}">
        <p14:creationId xmlns:p14="http://schemas.microsoft.com/office/powerpoint/2010/main" val="329105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94344" cy="1152128"/>
          </a:xfrm>
        </p:spPr>
        <p:txBody>
          <a:bodyPr>
            <a:normAutofit/>
          </a:bodyPr>
          <a:lstStyle/>
          <a:p>
            <a:pPr marL="114300" indent="0"/>
            <a:r>
              <a:rPr lang="lv-LV" sz="28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LLKC novadu konsultantu iesaiste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52600"/>
            <a:ext cx="8640960" cy="4772744"/>
          </a:xfrm>
        </p:spPr>
        <p:txBody>
          <a:bodyPr>
            <a:normAutofit/>
          </a:bodyPr>
          <a:lstStyle/>
          <a:p>
            <a:pPr marL="114300" indent="0" algn="just">
              <a:buClr>
                <a:srgbClr val="C00000"/>
              </a:buClr>
              <a:buNone/>
            </a:pPr>
            <a:endParaRPr lang="lv-LV" sz="2000" dirty="0" smtClean="0"/>
          </a:p>
          <a:p>
            <a:endParaRPr lang="lv-LV" sz="1800" dirty="0" smtClean="0"/>
          </a:p>
          <a:p>
            <a:pPr marL="114300" indent="0" algn="just">
              <a:buClr>
                <a:srgbClr val="C00000"/>
              </a:buClr>
              <a:buNone/>
            </a:pPr>
            <a:endParaRPr lang="lv-LV" sz="200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aida numura vietturis 4"/>
          <p:cNvSpPr>
            <a:spLocks noGrp="1"/>
          </p:cNvSpPr>
          <p:nvPr/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E4A3AE86-BB8E-42A1-9233-80B406864C8B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13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aisnstūris 3"/>
          <p:cNvSpPr/>
          <p:nvPr/>
        </p:nvSpPr>
        <p:spPr>
          <a:xfrm>
            <a:off x="176560" y="1501459"/>
            <a:ext cx="8276282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just">
              <a:buNone/>
            </a:pPr>
            <a:r>
              <a:rPr lang="lv-LV" sz="1900" dirty="0">
                <a:latin typeface="Calibri" pitchFamily="34" charset="0"/>
                <a:cs typeface="Calibri" pitchFamily="34" charset="0"/>
              </a:rPr>
              <a:t>Latvijas teritorijā darbojas pavisam </a:t>
            </a:r>
            <a:r>
              <a:rPr lang="lv-LV" sz="19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125 novadu lauku attīstības un 26 uzņēmējdarbības konsultanti. </a:t>
            </a:r>
            <a:r>
              <a:rPr lang="lv-LV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2013</a:t>
            </a:r>
            <a:r>
              <a:rPr lang="lv-LV" sz="1900" dirty="0">
                <a:latin typeface="Calibri" panose="020F0502020204030204" pitchFamily="34" charset="0"/>
                <a:cs typeface="Calibri" panose="020F0502020204030204" pitchFamily="34" charset="0"/>
              </a:rPr>
              <a:t>. gadā </a:t>
            </a:r>
            <a:r>
              <a:rPr lang="lv-LV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apkopota </a:t>
            </a:r>
            <a:r>
              <a:rPr lang="lv-LV" sz="1900" dirty="0">
                <a:latin typeface="Calibri" panose="020F0502020204030204" pitchFamily="34" charset="0"/>
                <a:cs typeface="Calibri" panose="020F0502020204030204" pitchFamily="34" charset="0"/>
              </a:rPr>
              <a:t>informācija no 86 novadu pašvaldībām par iepirkumu </a:t>
            </a:r>
            <a:r>
              <a:rPr lang="lv-LV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procesu, ar 24 – izveidojusies sadarbība.</a:t>
            </a:r>
            <a:endParaRPr lang="lv-LV" sz="1900" strike="sngStrike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2" descr="C:\Users\Liga.Sejane\Desktop\novadu_speci_labot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0" y="2163179"/>
            <a:ext cx="9649072" cy="474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Grupa 36"/>
          <p:cNvGrpSpPr/>
          <p:nvPr/>
        </p:nvGrpSpPr>
        <p:grpSpPr>
          <a:xfrm>
            <a:off x="755576" y="2952119"/>
            <a:ext cx="7845722" cy="3258181"/>
            <a:chOff x="755576" y="2952119"/>
            <a:chExt cx="7845722" cy="3258181"/>
          </a:xfrm>
        </p:grpSpPr>
        <p:sp>
          <p:nvSpPr>
            <p:cNvPr id="7" name="Ovāls 6">
              <a:hlinkClick r:id="rId3" action="ppaction://hlinksldjump"/>
            </p:cNvPr>
            <p:cNvSpPr/>
            <p:nvPr/>
          </p:nvSpPr>
          <p:spPr>
            <a:xfrm>
              <a:off x="4716016" y="3212976"/>
              <a:ext cx="216024" cy="7200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8" name="Ovāls 7">
              <a:hlinkClick r:id="" action="ppaction://noaction"/>
            </p:cNvPr>
            <p:cNvSpPr/>
            <p:nvPr/>
          </p:nvSpPr>
          <p:spPr>
            <a:xfrm>
              <a:off x="2843808" y="4463397"/>
              <a:ext cx="216024" cy="7200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9" name="Ovāls 8">
              <a:hlinkClick r:id="" action="ppaction://noaction"/>
            </p:cNvPr>
            <p:cNvSpPr/>
            <p:nvPr/>
          </p:nvSpPr>
          <p:spPr>
            <a:xfrm>
              <a:off x="7092280" y="6138292"/>
              <a:ext cx="238844" cy="7200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10" name="Ovāls 9">
              <a:hlinkClick r:id="" action="ppaction://noaction"/>
            </p:cNvPr>
            <p:cNvSpPr/>
            <p:nvPr/>
          </p:nvSpPr>
          <p:spPr>
            <a:xfrm>
              <a:off x="7668344" y="5013176"/>
              <a:ext cx="216024" cy="7200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12" name="Ovāls 11">
              <a:hlinkClick r:id="" action="ppaction://noaction"/>
            </p:cNvPr>
            <p:cNvSpPr/>
            <p:nvPr/>
          </p:nvSpPr>
          <p:spPr>
            <a:xfrm>
              <a:off x="7380312" y="4365104"/>
              <a:ext cx="216024" cy="7200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13" name="Ovāls 12">
              <a:hlinkClick r:id="" action="ppaction://noaction"/>
            </p:cNvPr>
            <p:cNvSpPr/>
            <p:nvPr/>
          </p:nvSpPr>
          <p:spPr>
            <a:xfrm>
              <a:off x="2735796" y="5301208"/>
              <a:ext cx="216024" cy="7200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14" name="Ovāls 13">
              <a:hlinkClick r:id="" action="ppaction://noaction"/>
            </p:cNvPr>
            <p:cNvSpPr/>
            <p:nvPr/>
          </p:nvSpPr>
          <p:spPr>
            <a:xfrm>
              <a:off x="1403648" y="5301208"/>
              <a:ext cx="216024" cy="7200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15" name="Ovāls 14">
              <a:hlinkClick r:id="" action="ppaction://noaction"/>
            </p:cNvPr>
            <p:cNvSpPr/>
            <p:nvPr/>
          </p:nvSpPr>
          <p:spPr>
            <a:xfrm>
              <a:off x="5760132" y="4005064"/>
              <a:ext cx="216024" cy="7200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16" name="Ovāls 15">
              <a:hlinkClick r:id="" action="ppaction://noaction"/>
            </p:cNvPr>
            <p:cNvSpPr/>
            <p:nvPr/>
          </p:nvSpPr>
          <p:spPr>
            <a:xfrm>
              <a:off x="5652120" y="4705908"/>
              <a:ext cx="216024" cy="7200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18" name="Vienādsānu trīsstūris 17"/>
            <p:cNvSpPr/>
            <p:nvPr/>
          </p:nvSpPr>
          <p:spPr>
            <a:xfrm>
              <a:off x="4860032" y="2952119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19" name="Vienādsānu trīsstūris 18"/>
            <p:cNvSpPr/>
            <p:nvPr/>
          </p:nvSpPr>
          <p:spPr>
            <a:xfrm>
              <a:off x="4427984" y="2988123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20" name="Vienādsānu trīsstūris 19"/>
            <p:cNvSpPr/>
            <p:nvPr/>
          </p:nvSpPr>
          <p:spPr>
            <a:xfrm>
              <a:off x="7488324" y="5877272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21" name="Vienādsānu trīsstūris 20"/>
            <p:cNvSpPr/>
            <p:nvPr/>
          </p:nvSpPr>
          <p:spPr>
            <a:xfrm>
              <a:off x="5904148" y="5261561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22" name="Vienādsānu trīsstūris 21"/>
            <p:cNvSpPr/>
            <p:nvPr/>
          </p:nvSpPr>
          <p:spPr>
            <a:xfrm>
              <a:off x="6065743" y="3897052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23" name="Vienādsānu trīsstūris 22"/>
            <p:cNvSpPr/>
            <p:nvPr/>
          </p:nvSpPr>
          <p:spPr>
            <a:xfrm>
              <a:off x="5220072" y="4616356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24" name="Vienādsānu trīsstūris 23"/>
            <p:cNvSpPr/>
            <p:nvPr/>
          </p:nvSpPr>
          <p:spPr>
            <a:xfrm>
              <a:off x="1763688" y="4365104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25" name="Vienādsānu trīsstūris 24"/>
            <p:cNvSpPr/>
            <p:nvPr/>
          </p:nvSpPr>
          <p:spPr>
            <a:xfrm>
              <a:off x="5883188" y="4869160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26" name="Vienādsānu trīsstūris 25"/>
            <p:cNvSpPr/>
            <p:nvPr/>
          </p:nvSpPr>
          <p:spPr>
            <a:xfrm>
              <a:off x="5169355" y="4968095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27" name="Vienādsānu trīsstūris 26"/>
            <p:cNvSpPr/>
            <p:nvPr/>
          </p:nvSpPr>
          <p:spPr>
            <a:xfrm>
              <a:off x="755576" y="4651750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28" name="Vienādsānu trīsstūris 27"/>
            <p:cNvSpPr/>
            <p:nvPr/>
          </p:nvSpPr>
          <p:spPr>
            <a:xfrm>
              <a:off x="4919464" y="4077072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29" name="Vienādsānu trīsstūris 28"/>
            <p:cNvSpPr/>
            <p:nvPr/>
          </p:nvSpPr>
          <p:spPr>
            <a:xfrm>
              <a:off x="8457282" y="4968095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30" name="Vienādsānu trīsstūris 29"/>
            <p:cNvSpPr/>
            <p:nvPr/>
          </p:nvSpPr>
          <p:spPr>
            <a:xfrm>
              <a:off x="7020272" y="3969060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31" name="Vienādsānu trīsstūris 30"/>
            <p:cNvSpPr/>
            <p:nvPr/>
          </p:nvSpPr>
          <p:spPr>
            <a:xfrm>
              <a:off x="5724128" y="3429000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32" name="Vienādsānu trīsstūris 31"/>
            <p:cNvSpPr/>
            <p:nvPr/>
          </p:nvSpPr>
          <p:spPr>
            <a:xfrm>
              <a:off x="4567973" y="3969060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</p:grpSp>
      <p:grpSp>
        <p:nvGrpSpPr>
          <p:cNvPr id="36" name="Grupa 35"/>
          <p:cNvGrpSpPr/>
          <p:nvPr/>
        </p:nvGrpSpPr>
        <p:grpSpPr>
          <a:xfrm>
            <a:off x="2598433" y="6331567"/>
            <a:ext cx="3803118" cy="430887"/>
            <a:chOff x="1260362" y="5931597"/>
            <a:chExt cx="3803118" cy="430887"/>
          </a:xfrm>
        </p:grpSpPr>
        <p:sp>
          <p:nvSpPr>
            <p:cNvPr id="17" name="Ovāls 16"/>
            <p:cNvSpPr/>
            <p:nvPr/>
          </p:nvSpPr>
          <p:spPr>
            <a:xfrm>
              <a:off x="1260362" y="6021288"/>
              <a:ext cx="216024" cy="7200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33" name="Vienādsānu trīsstūris 32"/>
            <p:cNvSpPr/>
            <p:nvPr/>
          </p:nvSpPr>
          <p:spPr>
            <a:xfrm>
              <a:off x="1296366" y="6163082"/>
              <a:ext cx="144016" cy="720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rgbClr val="00206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511660" y="5931597"/>
              <a:ext cx="355182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lv-LV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Reāla darbība iepirkumu dokumentu sagatavošanā</a:t>
              </a:r>
            </a:p>
            <a:p>
              <a:r>
                <a:rPr lang="lv-LV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LLKC uzsākuši sarunas ar pašvaldībām</a:t>
              </a:r>
              <a:endParaRPr lang="lv-LV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57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Problēmas (I)</a:t>
            </a:r>
            <a:endParaRPr lang="lv-LV" sz="2800" dirty="0">
              <a:solidFill>
                <a:schemeClr val="tx1"/>
              </a:solidFill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14900"/>
          </a:xfrm>
        </p:spPr>
        <p:txBody>
          <a:bodyPr/>
          <a:lstStyle/>
          <a:p>
            <a:pPr lvl="0" algn="just"/>
            <a:r>
              <a:rPr lang="lv-LV" dirty="0" smtClean="0">
                <a:latin typeface="Calibri" panose="020F0502020204030204" pitchFamily="34" charset="0"/>
                <a:cs typeface="Calibri" panose="020F0502020204030204" pitchFamily="34" charset="0"/>
              </a:rPr>
              <a:t>Salīdzinoši </a:t>
            </a:r>
            <a:r>
              <a:rPr lang="lv-LV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liela </a:t>
            </a:r>
            <a:r>
              <a:rPr lang="lv-LV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birokrātija </a:t>
            </a:r>
            <a:r>
              <a:rPr lang="lv-LV" dirty="0" smtClean="0">
                <a:latin typeface="Calibri" panose="020F0502020204030204" pitchFamily="34" charset="0"/>
                <a:cs typeface="Calibri" panose="020F0502020204030204" pitchFamily="34" charset="0"/>
              </a:rPr>
              <a:t>maziem iepirkumiem, 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ja vēlas ieviest saimnieciski izdevīgākā iepirkuma </a:t>
            </a:r>
            <a:r>
              <a:rPr lang="lv-LV" dirty="0" smtClean="0">
                <a:latin typeface="Calibri" panose="020F0502020204030204" pitchFamily="34" charset="0"/>
                <a:cs typeface="Calibri" panose="020F0502020204030204" pitchFamily="34" charset="0"/>
              </a:rPr>
              <a:t>principu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/>
            <a:r>
              <a:rPr lang="lv-LV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lv-LV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emnieku </a:t>
            </a:r>
            <a:r>
              <a:rPr lang="lv-LV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produkcijas nepietiekamība </a:t>
            </a:r>
            <a:r>
              <a:rPr lang="lv-LV" dirty="0" smtClean="0">
                <a:latin typeface="Calibri" panose="020F0502020204030204" pitchFamily="34" charset="0"/>
                <a:cs typeface="Calibri" panose="020F0502020204030204" pitchFamily="34" charset="0"/>
              </a:rPr>
              <a:t>attiecīgajā novadā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, nevēlēšanās iesaistīties (ir savu noieta tirgi, regulāru piegāžu slogs, pārvadāšanas izmaksu pieaugums, uzglabāšanas problēmas</a:t>
            </a:r>
            <a:r>
              <a:rPr lang="lv-LV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/>
            <a:r>
              <a:rPr lang="lv-LV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Nepietiekama kooperācija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lv-LV" dirty="0"/>
          </a:p>
        </p:txBody>
      </p:sp>
      <p:sp>
        <p:nvSpPr>
          <p:cNvPr id="4" name="Slaida numura vietturis 4"/>
          <p:cNvSpPr>
            <a:spLocks noGrp="1"/>
          </p:cNvSpPr>
          <p:nvPr/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E4A3AE86-BB8E-42A1-9233-80B406864C8B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14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9563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problēmas (II)</a:t>
            </a:r>
            <a:endParaRPr lang="lv-LV" sz="28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52600"/>
            <a:ext cx="8579296" cy="4373563"/>
          </a:xfrm>
        </p:spPr>
        <p:txBody>
          <a:bodyPr/>
          <a:lstStyle/>
          <a:p>
            <a:pPr marL="625475" indent="-531813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lv-LV" dirty="0">
                <a:solidFill>
                  <a:schemeClr val="tx1"/>
                </a:solidFill>
                <a:latin typeface="Calibri" panose="020F0502020204030204" pitchFamily="34" charset="0"/>
              </a:rPr>
              <a:t>Praksē ir sākusi darboties sistēma, kas paredz, ka valsts un pašvaldību iepirkumos kā viens no kritērijiem, kas dod </a:t>
            </a:r>
            <a:r>
              <a:rPr lang="lv-LV" b="1" dirty="0">
                <a:solidFill>
                  <a:srgbClr val="C00000"/>
                </a:solidFill>
                <a:latin typeface="Calibri" panose="020F0502020204030204" pitchFamily="34" charset="0"/>
              </a:rPr>
              <a:t>papildu priekšrocības, ir dalība Nacionālajā pārtikas kvalitāte shēmā – «Zaļā </a:t>
            </a:r>
            <a:r>
              <a:rPr lang="lv-LV" b="1">
                <a:solidFill>
                  <a:srgbClr val="C00000"/>
                </a:solidFill>
                <a:latin typeface="Calibri" panose="020F0502020204030204" pitchFamily="34" charset="0"/>
              </a:rPr>
              <a:t>karotīte</a:t>
            </a:r>
            <a:r>
              <a:rPr lang="lv-LV" b="1" smtClean="0">
                <a:solidFill>
                  <a:srgbClr val="C00000"/>
                </a:solidFill>
                <a:latin typeface="Calibri" panose="020F0502020204030204" pitchFamily="34" charset="0"/>
              </a:rPr>
              <a:t>»</a:t>
            </a:r>
          </a:p>
          <a:p>
            <a:pPr marL="93662" indent="0" algn="just">
              <a:buClr>
                <a:srgbClr val="C00000"/>
              </a:buClr>
              <a:buNone/>
            </a:pPr>
            <a:endParaRPr lang="lv-LV" b="1" dirty="0">
              <a:latin typeface="Calibri" panose="020F0502020204030204" pitchFamily="34" charset="0"/>
            </a:endParaRPr>
          </a:p>
          <a:p>
            <a:pPr marL="625475" indent="-531813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lv-LV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Tomēr ne visas novadu pašvaldības izvirzot publiskajā iepirkumā augstāk minēto prasību, apzinājušas sava novada ražotājus, jo </a:t>
            </a:r>
            <a:r>
              <a:rPr lang="lv-LV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daudzi pārtikas ražotāji </a:t>
            </a:r>
            <a:r>
              <a:rPr lang="lv-LV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(jo īpaši augļu un dārzeņu ražotāji)</a:t>
            </a:r>
            <a:r>
              <a:rPr lang="lv-LV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nav </a:t>
            </a:r>
            <a:r>
              <a:rPr lang="lv-LV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pārtikas kvalitātes shēmas </a:t>
            </a:r>
            <a:r>
              <a:rPr lang="lv-LV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dalībnieki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55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Ierosinājumi</a:t>
            </a:r>
            <a:endParaRPr lang="lv-LV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lv-LV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Kopīgas </a:t>
            </a:r>
            <a:r>
              <a:rPr lang="lv-LV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noliktavas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, bāzes izveidošana, kas atvieglotu zemniekiem uzglabāšanas problēmas</a:t>
            </a:r>
            <a:r>
              <a:rPr lang="lv-LV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lv-LV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Kooperācija</a:t>
            </a:r>
          </a:p>
          <a:p>
            <a:pPr lvl="1" algn="just">
              <a:spcBef>
                <a:spcPts val="0"/>
              </a:spcBef>
            </a:pPr>
            <a:r>
              <a:rPr lang="lv-LV" dirty="0">
                <a:latin typeface="Calibri" panose="020F0502020204030204" pitchFamily="34" charset="0"/>
              </a:rPr>
              <a:t>Lai nodrošinātu vienu iestādi ar pēc iespējas lielāku sortimentu</a:t>
            </a:r>
          </a:p>
          <a:p>
            <a:pPr lvl="1" algn="just">
              <a:spcBef>
                <a:spcPts val="0"/>
              </a:spcBef>
            </a:pPr>
            <a:r>
              <a:rPr lang="lv-LV" dirty="0">
                <a:latin typeface="Calibri" panose="020F0502020204030204" pitchFamily="34" charset="0"/>
              </a:rPr>
              <a:t>Apvienojot spēkus var apgādāt visas novada iestādes</a:t>
            </a:r>
          </a:p>
          <a:p>
            <a:pPr algn="just"/>
            <a:r>
              <a:rPr lang="lv-LV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Apvienība</a:t>
            </a:r>
            <a:r>
              <a:rPr lang="lv-LV" dirty="0">
                <a:latin typeface="Calibri" panose="020F0502020204030204" pitchFamily="34" charset="0"/>
              </a:rPr>
              <a:t> (uz līguma pamata</a:t>
            </a:r>
            <a:r>
              <a:rPr lang="lv-LV" dirty="0">
                <a:solidFill>
                  <a:srgbClr val="464B00"/>
                </a:solidFill>
                <a:latin typeface="Calibri" panose="020F0502020204030204" pitchFamily="34" charset="0"/>
              </a:rPr>
              <a:t>)</a:t>
            </a:r>
          </a:p>
          <a:p>
            <a:pPr lvl="0" algn="just"/>
            <a:r>
              <a:rPr lang="lv-LV" dirty="0" smtClean="0">
                <a:latin typeface="Calibri" panose="020F0502020204030204" pitchFamily="34" charset="0"/>
                <a:cs typeface="Calibri" panose="020F0502020204030204" pitchFamily="34" charset="0"/>
              </a:rPr>
              <a:t>Pašvaldību </a:t>
            </a:r>
            <a:r>
              <a:rPr lang="lv-LV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iepazīstināšana ar citu pašvaldību pieredzi 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un </a:t>
            </a:r>
            <a:r>
              <a:rPr lang="lv-LV" dirty="0" smtClean="0">
                <a:latin typeface="Calibri" panose="020F0502020204030204" pitchFamily="34" charset="0"/>
                <a:cs typeface="Calibri" panose="020F0502020204030204" pitchFamily="34" charset="0"/>
              </a:rPr>
              <a:t>pozitīvo ietekmi  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uz novada ekonomisko attīstību </a:t>
            </a:r>
            <a:r>
              <a:rPr lang="lv-LV" dirty="0" smtClean="0">
                <a:latin typeface="Calibri" panose="020F0502020204030204" pitchFamily="34" charset="0"/>
                <a:cs typeface="Calibri" panose="020F0502020204030204" pitchFamily="34" charset="0"/>
              </a:rPr>
              <a:t>kopumā (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</a:rPr>
              <a:t>sadarbībā ar </a:t>
            </a:r>
            <a:r>
              <a:rPr lang="lv-LV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Latvijas Pašvaldību 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</a:rPr>
              <a:t>savienību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lv-LV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/>
            <a:r>
              <a:rPr lang="lv-LV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Loģistikas </a:t>
            </a:r>
            <a:r>
              <a:rPr lang="lv-LV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pakalpojuma iepirkšana</a:t>
            </a:r>
            <a:r>
              <a:rPr lang="lv-LV" dirty="0">
                <a:latin typeface="Calibri" panose="020F0502020204030204" pitchFamily="34" charset="0"/>
                <a:cs typeface="Calibri" panose="020F0502020204030204" pitchFamily="34" charset="0"/>
              </a:rPr>
              <a:t>, atvieglojot piegādes jautājumu lauksaimniecības produktu ražotājiem</a:t>
            </a:r>
            <a:r>
              <a:rPr lang="lv-LV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lv-LV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aida numura vietturis 4"/>
          <p:cNvSpPr>
            <a:spLocks noGrp="1"/>
          </p:cNvSpPr>
          <p:nvPr/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E4A3AE86-BB8E-42A1-9233-80B406864C8B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16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016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isnstūris 2"/>
          <p:cNvSpPr/>
          <p:nvPr/>
        </p:nvSpPr>
        <p:spPr>
          <a:xfrm>
            <a:off x="269746" y="378242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lv-LV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IEROSINĀJUMI</a:t>
            </a:r>
            <a:endParaRPr lang="lv-LV" sz="2800" dirty="0">
              <a:latin typeface="Calibri" panose="020F0502020204030204" pitchFamily="34" charset="0"/>
            </a:endParaRPr>
          </a:p>
        </p:txBody>
      </p:sp>
      <p:pic>
        <p:nvPicPr>
          <p:cNvPr id="921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949419"/>
            <a:ext cx="7597293" cy="488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070739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lv-LV" sz="2400" dirty="0" smtClean="0">
                <a:latin typeface="Calibri" pitchFamily="34" charset="0"/>
              </a:rPr>
              <a:t>Ražotāju aktīvāka iesaistīšanas </a:t>
            </a:r>
            <a:r>
              <a:rPr lang="lv-LV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«Zaļās karotītes»  </a:t>
            </a:r>
            <a:r>
              <a:rPr lang="lv-LV" sz="2400" dirty="0" smtClean="0">
                <a:latin typeface="Calibri" pitchFamily="34" charset="0"/>
              </a:rPr>
              <a:t>sistēmā </a:t>
            </a:r>
            <a:endParaRPr lang="lv-LV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8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115615" y="304801"/>
            <a:ext cx="7460059" cy="675928"/>
          </a:xfrm>
        </p:spPr>
        <p:txBody>
          <a:bodyPr>
            <a:normAutofit fontScale="90000"/>
          </a:bodyPr>
          <a:lstStyle/>
          <a:p>
            <a:r>
              <a:rPr lang="lv-LV" sz="3200" b="1" dirty="0" smtClean="0">
                <a:effectLst/>
              </a:rPr>
              <a:t>«Zaļās karotītes» izmaksas dārzeņiem</a:t>
            </a:r>
            <a:endParaRPr lang="lv-LV" sz="3200" b="1" dirty="0">
              <a:effectLst/>
            </a:endParaRPr>
          </a:p>
        </p:txBody>
      </p:sp>
      <p:sp>
        <p:nvSpPr>
          <p:cNvPr id="3" name="Teksta vietturis 2"/>
          <p:cNvSpPr>
            <a:spLocks noGrp="1"/>
          </p:cNvSpPr>
          <p:nvPr>
            <p:ph type="body" sz="half" idx="1"/>
          </p:nvPr>
        </p:nvSpPr>
        <p:spPr>
          <a:xfrm>
            <a:off x="1043608" y="1484784"/>
            <a:ext cx="7848872" cy="5112568"/>
          </a:xfrm>
        </p:spPr>
        <p:txBody>
          <a:bodyPr/>
          <a:lstStyle/>
          <a:p>
            <a:pPr algn="just">
              <a:defRPr/>
            </a:pPr>
            <a:r>
              <a:rPr lang="lv-LV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Produktu </a:t>
            </a:r>
            <a:r>
              <a:rPr lang="lv-LV" sz="2800" dirty="0">
                <a:latin typeface="Calibri" panose="020F0502020204030204" pitchFamily="34" charset="0"/>
                <a:cs typeface="Calibri" panose="020F0502020204030204" pitchFamily="34" charset="0"/>
              </a:rPr>
              <a:t>sertifikācijas un kontroles </a:t>
            </a:r>
            <a:r>
              <a:rPr lang="lv-LV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vidējās izmaksas PVD:</a:t>
            </a:r>
          </a:p>
          <a:p>
            <a:pPr lvl="1" algn="just">
              <a:defRPr/>
            </a:pPr>
            <a:r>
              <a:rPr lang="lv-LV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Operatora pirmreizējā </a:t>
            </a:r>
            <a:r>
              <a:rPr lang="lv-LV" alt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kontrole/inspektora </a:t>
            </a:r>
            <a:r>
              <a:rPr lang="lv-LV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1 darba stundas izmaksa </a:t>
            </a:r>
            <a:r>
              <a:rPr lang="lv-LV" alt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lv-LV" alt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10.67  EUR/h</a:t>
            </a:r>
            <a:endParaRPr lang="ru-RU" alt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defRPr/>
            </a:pPr>
            <a:r>
              <a:rPr lang="lv-LV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Operatora ikgadējā kontrole/ inspektora 1 darba stundas </a:t>
            </a:r>
            <a:r>
              <a:rPr lang="lv-LV" alt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izmaksa - </a:t>
            </a:r>
            <a:r>
              <a:rPr lang="lv-LV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10.67 </a:t>
            </a:r>
            <a:r>
              <a:rPr lang="lv-LV" alt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EUR/h</a:t>
            </a:r>
            <a:endParaRPr lang="lv-LV" alt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defRPr/>
            </a:pPr>
            <a:r>
              <a:rPr lang="lv-LV" alt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Transporta </a:t>
            </a:r>
            <a:r>
              <a:rPr lang="lv-LV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pakalpojumi </a:t>
            </a:r>
            <a:r>
              <a:rPr lang="lv-LV" alt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lv-LV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0,26  </a:t>
            </a:r>
            <a:r>
              <a:rPr lang="lv-LV" alt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EUR/km </a:t>
            </a:r>
            <a:r>
              <a:rPr lang="lv-LV" alt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lv-LV" altLang="ru-RU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Attālums </a:t>
            </a:r>
            <a:r>
              <a:rPr lang="lv-LV" alt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no PVD </a:t>
            </a:r>
            <a:r>
              <a:rPr lang="lv-LV" altLang="ru-RU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				             reģionālās pārvaldes (&lt; </a:t>
            </a:r>
            <a:r>
              <a:rPr lang="lv-LV" alt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30 km</a:t>
            </a:r>
            <a:r>
              <a:rPr lang="lv-LV" altLang="ru-RU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lv-LV" alt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lv-LV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lv-LV" sz="2800" dirty="0" smtClean="0"/>
              <a:t>Par preču zīmes lietošanas tiesību izmantošanu ne vairāk kā </a:t>
            </a:r>
            <a:r>
              <a:rPr lang="lv-LV" sz="2800" b="1" dirty="0" smtClean="0"/>
              <a:t>14,23 EUR </a:t>
            </a:r>
            <a:r>
              <a:rPr lang="lv-LV" sz="2800" dirty="0" smtClean="0"/>
              <a:t>gadā </a:t>
            </a:r>
            <a:r>
              <a:rPr lang="lv-LV" sz="2800" u="sng" dirty="0" smtClean="0"/>
              <a:t>par vienu produktu</a:t>
            </a:r>
            <a:r>
              <a:rPr lang="lv-LV" sz="2800" dirty="0" smtClean="0"/>
              <a:t>.</a:t>
            </a:r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47ABA-2F25-4C56-9260-FAFF371D84CD}" type="slidenum">
              <a:rPr lang="lv-LV" smtClean="0"/>
              <a:pPr>
                <a:defRPr/>
              </a:pPr>
              <a:t>18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3757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b="1" dirty="0" smtClean="0">
                <a:solidFill>
                  <a:schemeClr val="tx1"/>
                </a:solidFill>
                <a:latin typeface="Calibri" pitchFamily="34" charset="0"/>
              </a:rPr>
              <a:t>Citas vietējo produktu veicināšanas iespējas</a:t>
            </a:r>
            <a:endParaRPr lang="lv-LV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lv-LV" dirty="0" smtClean="0">
                <a:latin typeface="Calibri" pitchFamily="34" charset="0"/>
              </a:rPr>
              <a:t>Ikgadējs </a:t>
            </a:r>
            <a:r>
              <a:rPr lang="lv-LV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atbalsts pārtikas ražotājiem</a:t>
            </a:r>
            <a:r>
              <a:rPr lang="lv-LV" dirty="0" smtClean="0">
                <a:latin typeface="Calibri" pitchFamily="34" charset="0"/>
              </a:rPr>
              <a:t> dalībai Latvijas ražotāju kopstendā izstādē «Riga Food»</a:t>
            </a:r>
          </a:p>
          <a:p>
            <a:pPr algn="just"/>
            <a:endParaRPr lang="lv-LV" dirty="0" smtClean="0">
              <a:latin typeface="Calibri" pitchFamily="34" charset="0"/>
            </a:endParaRPr>
          </a:p>
          <a:p>
            <a:pPr algn="just"/>
            <a:endParaRPr lang="lv-LV" dirty="0">
              <a:latin typeface="Calibri" pitchFamily="34" charset="0"/>
            </a:endParaRPr>
          </a:p>
          <a:p>
            <a:pPr algn="just"/>
            <a:r>
              <a:rPr lang="lv-LV" dirty="0" smtClean="0">
                <a:latin typeface="Calibri" pitchFamily="34" charset="0"/>
              </a:rPr>
              <a:t>Atbalsts </a:t>
            </a:r>
            <a:r>
              <a:rPr lang="lv-LV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mazo pārtikas ražotāju un mājražotāju reģionālajiem stendiem</a:t>
            </a:r>
            <a:r>
              <a:rPr lang="lv-LV" dirty="0" smtClean="0">
                <a:latin typeface="Calibri" pitchFamily="34" charset="0"/>
              </a:rPr>
              <a:t> izstādē «Riga Food» (otro gadu) – iespēja reģionu ražotājiem prezentēt savu produkciju patērētājiem un tirgotājiem</a:t>
            </a:r>
            <a:endParaRPr lang="lv-LV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51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932396"/>
          </a:xfrm>
        </p:spPr>
        <p:txBody>
          <a:bodyPr>
            <a:normAutofit/>
          </a:bodyPr>
          <a:lstStyle/>
          <a:p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lv-LV" sz="2800" b="1" cap="none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PĀRTIKAS PRODUKTU IEPIRKUMI</a:t>
            </a:r>
            <a:endParaRPr lang="lv-LV" sz="2800" b="1" cap="none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4618856" cy="4373563"/>
          </a:xfrm>
        </p:spPr>
        <p:txBody>
          <a:bodyPr/>
          <a:lstStyle/>
          <a:p>
            <a:pPr marL="114300" indent="0" algn="just">
              <a:buNone/>
            </a:pPr>
            <a:endParaRPr lang="lv-LV" dirty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114300" indent="0" algn="just">
              <a:buNone/>
            </a:pPr>
            <a:endParaRPr lang="lv-LV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114300" indent="0" algn="just">
              <a:buNone/>
            </a:pPr>
            <a:endParaRPr lang="lv-LV" dirty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 useBgFill="1">
        <p:nvSpPr>
          <p:cNvPr id="7" name="Content Placeholder 2"/>
          <p:cNvSpPr txBox="1">
            <a:spLocks/>
          </p:cNvSpPr>
          <p:nvPr/>
        </p:nvSpPr>
        <p:spPr>
          <a:xfrm>
            <a:off x="6012159" y="4221088"/>
            <a:ext cx="2833389" cy="1744632"/>
          </a:xfrm>
          <a:prstGeom prst="rect">
            <a:avLst/>
          </a:prstGeom>
          <a:ln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endParaRPr lang="lv-LV" sz="1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114300" indent="0" algn="just">
              <a:buNone/>
            </a:pPr>
            <a:r>
              <a:rPr lang="lv-LV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Latvijas </a:t>
            </a:r>
            <a:r>
              <a:rPr lang="lv-LV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pārtikas ražotājiem svarīgas ir visas </a:t>
            </a:r>
            <a:r>
              <a:rPr lang="lv-LV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produkcijas noieta </a:t>
            </a:r>
            <a:r>
              <a:rPr lang="lv-LV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iespējas, </a:t>
            </a:r>
            <a:r>
              <a:rPr lang="lv-LV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tādēļ nepieciešams palielināt </a:t>
            </a:r>
            <a:r>
              <a:rPr lang="lv-LV" sz="16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tieši</a:t>
            </a:r>
            <a:r>
              <a:rPr lang="lv-LV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vietējo ražotāju tirgus daļu iepirkumos</a:t>
            </a:r>
            <a:r>
              <a:rPr lang="lv-LV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!!!</a:t>
            </a:r>
            <a:endParaRPr lang="lv-LV" sz="160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 useBgFill="1">
        <p:nvSpPr>
          <p:cNvPr id="8" name="Content Placeholder 2"/>
          <p:cNvSpPr txBox="1">
            <a:spLocks/>
          </p:cNvSpPr>
          <p:nvPr/>
        </p:nvSpPr>
        <p:spPr>
          <a:xfrm>
            <a:off x="5994596" y="2276872"/>
            <a:ext cx="2818185" cy="1584176"/>
          </a:xfrm>
          <a:prstGeom prst="rect">
            <a:avLst/>
          </a:prstGeom>
          <a:ln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endParaRPr lang="lv-LV" sz="23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114300" indent="0" algn="just">
              <a:buNone/>
            </a:pPr>
            <a:r>
              <a:rPr lang="lv-LV" sz="23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2012.gadā</a:t>
            </a:r>
            <a:r>
              <a:rPr lang="lv-LV" sz="23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lv-LV" sz="23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pārtikas produktu publisko iepirkumu līgumcena Latvijā </a:t>
            </a:r>
            <a:r>
              <a:rPr lang="lv-LV" sz="23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– </a:t>
            </a:r>
            <a:r>
              <a:rPr lang="lv-LV" sz="23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13,6 </a:t>
            </a:r>
            <a:r>
              <a:rPr lang="lv-LV" sz="23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milj. Ls</a:t>
            </a:r>
            <a:r>
              <a:rPr lang="lv-LV" sz="23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kas </a:t>
            </a:r>
            <a:r>
              <a:rPr lang="lv-LV" sz="23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veido </a:t>
            </a:r>
            <a:r>
              <a:rPr lang="lv-LV" sz="23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aptuveni 2% </a:t>
            </a:r>
            <a:r>
              <a:rPr lang="lv-LV" sz="23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no pārtikas produktu un dzērienu ražošanas apjomiem Latvijā</a:t>
            </a:r>
            <a:r>
              <a:rPr lang="lv-LV" sz="23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lv-LV" dirty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Slaida numura vietturis 4"/>
          <p:cNvSpPr>
            <a:spLocks noGrp="1"/>
          </p:cNvSpPr>
          <p:nvPr/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E4A3AE86-BB8E-42A1-9233-80B406864C8B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2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Diagramma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9700398"/>
              </p:ext>
            </p:extLst>
          </p:nvPr>
        </p:nvGraphicFramePr>
        <p:xfrm>
          <a:off x="203713" y="1700808"/>
          <a:ext cx="5736440" cy="4738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544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Paldies par uzmanību!</a:t>
            </a:r>
            <a:endParaRPr lang="lv-LV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69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Kas traucē vietējiem ražotājiem «uzvarēt» iepirkumu konkursos?</a:t>
            </a:r>
            <a:endParaRPr lang="lv-LV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2972543"/>
          </a:xfrm>
        </p:spPr>
        <p:txBody>
          <a:bodyPr/>
          <a:lstStyle/>
          <a:p>
            <a:pPr marL="114300" indent="0">
              <a:buNone/>
            </a:pPr>
            <a:endParaRPr lang="lv-LV" dirty="0" smtClean="0"/>
          </a:p>
          <a:p>
            <a:pPr marL="114300" indent="0">
              <a:buNone/>
            </a:pPr>
            <a:endParaRPr lang="lv-LV" dirty="0"/>
          </a:p>
          <a:p>
            <a:pPr marL="114300" indent="0">
              <a:buNone/>
            </a:pPr>
            <a:endParaRPr lang="lv-LV" dirty="0"/>
          </a:p>
          <a:p>
            <a:pPr marL="114300" indent="0">
              <a:buNone/>
            </a:pPr>
            <a:endParaRPr lang="lv-LV" dirty="0"/>
          </a:p>
        </p:txBody>
      </p:sp>
      <p:graphicFrame>
        <p:nvGraphicFramePr>
          <p:cNvPr id="6" name="Shēma 5"/>
          <p:cNvGraphicFramePr/>
          <p:nvPr>
            <p:extLst>
              <p:ext uri="{D42A27DB-BD31-4B8C-83A1-F6EECF244321}">
                <p14:modId xmlns:p14="http://schemas.microsoft.com/office/powerpoint/2010/main" val="2436564168"/>
              </p:ext>
            </p:extLst>
          </p:nvPr>
        </p:nvGraphicFramePr>
        <p:xfrm>
          <a:off x="5652120" y="1916832"/>
          <a:ext cx="288032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7584" y="5229200"/>
            <a:ext cx="7632848" cy="1200329"/>
          </a:xfrm>
          <a:prstGeom prst="rect">
            <a:avLst/>
          </a:prstGeom>
          <a:noFill/>
          <a:effectLst>
            <a:glow rad="101600">
              <a:schemeClr val="tx1"/>
            </a:glow>
          </a:effectLst>
        </p:spPr>
        <p:txBody>
          <a:bodyPr wrap="square" rtlCol="0">
            <a:spAutoFit/>
          </a:bodyPr>
          <a:lstStyle/>
          <a:p>
            <a:pPr algn="just"/>
            <a:r>
              <a:rPr lang="lv-LV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Bieži vien vietējie ražotāji:</a:t>
            </a:r>
          </a:p>
          <a:p>
            <a:pPr algn="just">
              <a:buFont typeface="Arial" pitchFamily="34" charset="0"/>
              <a:buChar char="•"/>
            </a:pPr>
            <a:r>
              <a:rPr lang="lv-LV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nevar </a:t>
            </a:r>
            <a:r>
              <a:rPr lang="lv-LV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nodrošināt pieprasīto produktu </a:t>
            </a:r>
            <a:r>
              <a:rPr lang="lv-LV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apjomu un sortimentu</a:t>
            </a:r>
            <a:endParaRPr lang="lv-LV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lv-LV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nevar</a:t>
            </a:r>
            <a:r>
              <a:rPr lang="lv-LV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nodrošināt </a:t>
            </a:r>
            <a:r>
              <a:rPr lang="lv-LV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regulāras produktu piegādes</a:t>
            </a:r>
          </a:p>
          <a:p>
            <a:pPr algn="just">
              <a:buFont typeface="Arial" pitchFamily="34" charset="0"/>
              <a:buChar char="•"/>
            </a:pPr>
            <a:r>
              <a:rPr lang="lv-LV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nespēj</a:t>
            </a:r>
            <a:r>
              <a:rPr lang="lv-LV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konkurēt, ja </a:t>
            </a:r>
            <a:r>
              <a:rPr lang="lv-LV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iepirkumu veicējs </a:t>
            </a:r>
            <a:r>
              <a:rPr lang="lv-LV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kā </a:t>
            </a:r>
            <a:r>
              <a:rPr lang="lv-LV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prioritāti izvirza vienīgi </a:t>
            </a:r>
            <a:r>
              <a:rPr lang="lv-LV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zemāko cenu</a:t>
            </a:r>
            <a:endParaRPr lang="lv-LV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Slaida numura vietturis 4"/>
          <p:cNvSpPr>
            <a:spLocks noGrp="1"/>
          </p:cNvSpPr>
          <p:nvPr/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E4A3AE86-BB8E-42A1-9233-80B406864C8B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3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Shēma 9"/>
          <p:cNvGraphicFramePr/>
          <p:nvPr>
            <p:extLst>
              <p:ext uri="{D42A27DB-BD31-4B8C-83A1-F6EECF244321}">
                <p14:modId xmlns:p14="http://schemas.microsoft.com/office/powerpoint/2010/main" val="289499563"/>
              </p:ext>
            </p:extLst>
          </p:nvPr>
        </p:nvGraphicFramePr>
        <p:xfrm>
          <a:off x="612402" y="1844824"/>
          <a:ext cx="4967709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96916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94344" cy="1152128"/>
          </a:xfrm>
        </p:spPr>
        <p:txBody>
          <a:bodyPr>
            <a:normAutofit/>
          </a:bodyPr>
          <a:lstStyle/>
          <a:p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biežākās kļūdas iepirkumos </a:t>
            </a:r>
            <a:endParaRPr lang="lv-LV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050" y="1628800"/>
            <a:ext cx="8890446" cy="5038700"/>
          </a:xfrm>
        </p:spPr>
        <p:txBody>
          <a:bodyPr>
            <a:normAutofit/>
          </a:bodyPr>
          <a:lstStyle/>
          <a:p>
            <a:pPr marL="571500" indent="-457200" algn="just">
              <a:buClr>
                <a:srgbClr val="C00000"/>
              </a:buClr>
              <a:buFont typeface="+mj-lt"/>
              <a:buAutoNum type="arabicParenR"/>
            </a:pPr>
            <a:r>
              <a:rPr lang="lv-LV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Iepirkuma priekšmets </a:t>
            </a:r>
            <a:r>
              <a:rPr lang="lv-LV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netiek dalīts lotēs (netiek dota iespēja iesniegt piedāvājumu un slēgt līgumu katrā lotē atsevišķi</a:t>
            </a:r>
            <a:r>
              <a:rPr lang="lv-LV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)</a:t>
            </a:r>
            <a:r>
              <a:rPr lang="lv-LV" sz="1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114300" indent="0" algn="just">
              <a:buClr>
                <a:srgbClr val="C00000"/>
              </a:buClr>
              <a:buNone/>
            </a:pPr>
            <a:r>
              <a:rPr lang="lv-LV" sz="1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Tā rezultātā noteiktu grupu produktu ražotāji un izplatītāji, lauksaimniecības produktu audzētāji tiek izslēgti no dalības iepirkumā. </a:t>
            </a:r>
            <a:endParaRPr lang="lv-LV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571500" indent="-457200" algn="just">
              <a:buClr>
                <a:srgbClr val="C00000"/>
              </a:buClr>
              <a:buFont typeface="+mj-lt"/>
              <a:buAutoNum type="arabicParenR" startAt="2"/>
            </a:pPr>
            <a:r>
              <a:rPr lang="lv-LV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Iepirkuma </a:t>
            </a:r>
            <a:r>
              <a:rPr lang="lv-LV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tehniskajās specifikācijās iekļauj </a:t>
            </a:r>
            <a:r>
              <a:rPr lang="lv-LV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neprecīzu/nepilnīgu </a:t>
            </a:r>
            <a:r>
              <a:rPr lang="lv-LV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preces aprakstu (uzturvērtība, tauku procents, derīguma termiņš </a:t>
            </a:r>
            <a:r>
              <a:rPr lang="lv-LV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u.c</a:t>
            </a:r>
            <a:r>
              <a:rPr lang="lv-LV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.)</a:t>
            </a:r>
            <a:endParaRPr lang="lv-LV" sz="1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114300" indent="0" algn="just">
              <a:buClr>
                <a:srgbClr val="C00000"/>
              </a:buClr>
              <a:buNone/>
            </a:pPr>
            <a:r>
              <a:rPr lang="lv-LV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Tādējādi netiek nodrošināts noteikts iepērkamās preces kvalitātes līmenis. </a:t>
            </a:r>
            <a:endParaRPr lang="lv-LV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571500" indent="-457200" algn="just">
              <a:buClr>
                <a:srgbClr val="C00000"/>
              </a:buClr>
              <a:buFont typeface="+mj-lt"/>
              <a:buAutoNum type="arabicParenR" startAt="3"/>
            </a:pPr>
            <a:r>
              <a:rPr lang="lv-LV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Iepirkuma dokumentos netiek ietvertas paaugstinātas prasības attiecībā uz pārtikas produktu kvalitātes līmeni</a:t>
            </a:r>
          </a:p>
          <a:p>
            <a:pPr marL="114300" indent="0" algn="just">
              <a:buClr>
                <a:srgbClr val="C00000"/>
              </a:buClr>
              <a:buNone/>
            </a:pPr>
            <a:r>
              <a:rPr lang="lv-LV" sz="1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Tā rezultātā </a:t>
            </a:r>
            <a:r>
              <a:rPr lang="lv-LV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netiek radītas priekšrocības produktiem, kam izvirzītās prasības atbilst normatīvajiem aktiem par nacionālo pārtikas kvalitātes shēmu vai bioloģiskās lauksaimniecības shēmu.</a:t>
            </a:r>
          </a:p>
          <a:p>
            <a:pPr marL="457200" indent="-342900" algn="just">
              <a:buClr>
                <a:srgbClr val="C00000"/>
              </a:buClr>
              <a:buFont typeface="+mj-lt"/>
              <a:buAutoNum type="arabicParenR" startAt="4"/>
            </a:pPr>
            <a:r>
              <a:rPr lang="lv-LV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Iepirkuma dokumentos netiek paredzēts sezonalitātes princips attiecībā uz augļu un dārzeņu piegādēm, lai nodrošinātu daudzveidīgu uzturu </a:t>
            </a:r>
          </a:p>
          <a:p>
            <a:pPr marL="457200" indent="-342900" algn="just">
              <a:buClr>
                <a:srgbClr val="C00000"/>
              </a:buClr>
              <a:buFont typeface="+mj-lt"/>
              <a:buAutoNum type="arabicParenR" startAt="4"/>
            </a:pPr>
            <a:r>
              <a:rPr lang="lv-LV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Netiek izmantoti zaļā publiskā iepirkuma (ZPI) kritēriji </a:t>
            </a:r>
            <a:endParaRPr lang="lv-LV" sz="1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114300" indent="0" algn="just">
              <a:buClr>
                <a:srgbClr val="C00000"/>
              </a:buClr>
              <a:buNone/>
            </a:pPr>
            <a:r>
              <a:rPr lang="lv-LV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ZPI kritēriji, piem., produktu ražošanā nav izmantotas sintētiskās krāsvielas un kas nesatur ĢMO, produkti ražoti (audzēti) atbilstoši bioloģiskās lauksaimniecības metodēm, integrētās audzēšanas vai nacionālās pārtikas kvalitātes shēmu prasībām.</a:t>
            </a:r>
          </a:p>
          <a:p>
            <a:pPr marL="114300" indent="0" algn="just">
              <a:buClr>
                <a:srgbClr val="C00000"/>
              </a:buClr>
              <a:buNone/>
            </a:pPr>
            <a:endParaRPr lang="lv-LV" sz="1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114300" indent="0" algn="just">
              <a:buClr>
                <a:srgbClr val="C00000"/>
              </a:buClr>
              <a:buNone/>
            </a:pPr>
            <a:endParaRPr lang="lv-LV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aida numura vietturis 4"/>
          <p:cNvSpPr>
            <a:spLocks noGrp="1"/>
          </p:cNvSpPr>
          <p:nvPr/>
        </p:nvSpPr>
        <p:spPr bwMode="auto">
          <a:xfrm>
            <a:off x="819" y="64008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E4A3AE86-BB8E-42A1-9233-80B406864C8B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4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7247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94344" cy="1152128"/>
          </a:xfrm>
        </p:spPr>
        <p:txBody>
          <a:bodyPr>
            <a:normAutofit/>
          </a:bodyPr>
          <a:lstStyle/>
          <a:p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ieteikumi iepirkumu veicējiem vietējo produktu pārstāvības veicināšanai </a:t>
            </a:r>
            <a:r>
              <a:rPr lang="lv-LV" sz="2800" b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iepirkumos</a:t>
            </a:r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? (1)</a:t>
            </a:r>
            <a:endParaRPr lang="lv-LV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050" y="1556792"/>
            <a:ext cx="8746430" cy="5110708"/>
          </a:xfrm>
        </p:spPr>
        <p:txBody>
          <a:bodyPr>
            <a:normAutofit/>
          </a:bodyPr>
          <a:lstStyle/>
          <a:p>
            <a:pPr marL="628650" indent="-514350" algn="just">
              <a:buClr>
                <a:srgbClr val="C00000"/>
              </a:buClr>
              <a:buFont typeface="+mj-lt"/>
              <a:buAutoNum type="arabicParenR"/>
            </a:pPr>
            <a:r>
              <a:rPr lang="lv-LV" sz="19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Pašvaldībām, izvirzot īpašas prasības publiskajos iepirkumos, sākotnēji apzināt sava novada ražotājus un to iespējamo atbilstību izvirzītajām prasībām</a:t>
            </a:r>
          </a:p>
          <a:p>
            <a:pPr marL="628650" indent="-514350" algn="just">
              <a:buClr>
                <a:srgbClr val="C00000"/>
              </a:buClr>
              <a:buFont typeface="+mj-lt"/>
              <a:buAutoNum type="arabicParenR"/>
            </a:pPr>
            <a:r>
              <a:rPr lang="lv-LV" sz="19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Dalīt pārtikas preču klāstu daļās, ņemot vērā iepirkumā iekļauto preču veidus  </a:t>
            </a:r>
          </a:p>
          <a:p>
            <a:pPr marL="628650" indent="-514350" algn="just">
              <a:buClr>
                <a:srgbClr val="C00000"/>
              </a:buClr>
              <a:buNone/>
            </a:pPr>
            <a:r>
              <a:rPr lang="lv-LV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lv-LV" sz="18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Gadījumā, ja iepirkumā ir paredzēts iegādāties eksotiskos augļus un dārzeņus (</a:t>
            </a:r>
            <a:r>
              <a:rPr lang="lv-LV" sz="1800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piem</a:t>
            </a:r>
            <a:r>
              <a:rPr lang="lv-LV" sz="18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., banānus, apelsīnus), tad «nelikt» tos vienā daļā ar vietējiem sezonālajiem augļiem un dārzeņiem </a:t>
            </a:r>
          </a:p>
          <a:p>
            <a:pPr marL="628650" indent="-514350" algn="just">
              <a:buClr>
                <a:srgbClr val="C00000"/>
              </a:buClr>
              <a:buNone/>
            </a:pPr>
            <a:r>
              <a:rPr lang="lv-LV" sz="19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lv-LV" sz="19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lv-LV" sz="19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lv-LV" sz="2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</a:t>
            </a:r>
            <a:r>
              <a:rPr lang="lv-LV" sz="19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Paredzēt piegāžu veikšanu videi draudzīgā veidā (ZPI pieeja)</a:t>
            </a:r>
          </a:p>
          <a:p>
            <a:pPr marL="571500" indent="-457200" algn="just">
              <a:buClr>
                <a:srgbClr val="C00000"/>
              </a:buClr>
              <a:buNone/>
            </a:pPr>
            <a:r>
              <a:rPr lang="lv-LV" sz="21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lv-LV" sz="18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Šādas piegādes laikā tiek nodrošināts samazināts vides piesārņojums ar izplūdes gāzēm no autotransporta un samazināta ceļa infrastruktūras slodze.</a:t>
            </a:r>
          </a:p>
          <a:p>
            <a:pPr marL="571500" indent="-457200" algn="just">
              <a:buClr>
                <a:srgbClr val="C00000"/>
              </a:buClr>
              <a:buNone/>
            </a:pPr>
            <a:r>
              <a:rPr lang="lv-LV" sz="18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lv-LV" sz="1800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lv-LV" sz="1800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iem</a:t>
            </a:r>
            <a:r>
              <a:rPr lang="lv-LV" sz="18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., Ikšķiles novada pašvaldība – iepirkums paredz, ka vērtēšanas kritēriju punkti tiek piešķirti par ikdienas pārtikas produktu piegādi, kas veikta līdz 50 km rādiusā.</a:t>
            </a:r>
            <a:endParaRPr lang="lv-LV" sz="180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571500" indent="-457200" algn="just">
              <a:buClr>
                <a:srgbClr val="C00000"/>
              </a:buClr>
              <a:buNone/>
            </a:pPr>
            <a:r>
              <a:rPr lang="lv-LV" sz="19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</a:t>
            </a:r>
            <a:r>
              <a:rPr lang="lv-LV" sz="19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lv-LV" sz="2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</a:t>
            </a:r>
            <a:r>
              <a:rPr lang="lv-LV" sz="19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Izmantot  vietējo svaigo sezonālo augļu un dārzeņu pieejamības kalendārus </a:t>
            </a:r>
          </a:p>
          <a:p>
            <a:pPr marL="411480" lvl="1" indent="0" algn="just">
              <a:buClr>
                <a:srgbClr val="C00000"/>
              </a:buClr>
              <a:buNone/>
            </a:pPr>
            <a:r>
              <a:rPr lang="lv-LV" sz="19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  </a:t>
            </a:r>
            <a:r>
              <a:rPr lang="lv-LV" sz="18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Piem., puķukāpostu piegādi paredzēt no maija līdz decembrim, kad tie pieejami (no lauka, noliktavām, pagrabiem); savukārt  no janvāra līdz aprīlim izvēlēties tādus augļus un dārzeņus, kas pieejami noliktavās atbilstoši kalendārā norādītajam</a:t>
            </a:r>
            <a:endParaRPr lang="lv-LV" sz="1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aida numura vietturis 4"/>
          <p:cNvSpPr>
            <a:spLocks noGrp="1"/>
          </p:cNvSpPr>
          <p:nvPr/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E4A3AE86-BB8E-42A1-9233-80B406864C8B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5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352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74675" y="304800"/>
            <a:ext cx="8001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"/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Vietējo augļu un ogu pieejamība tirgū</a:t>
            </a:r>
          </a:p>
        </p:txBody>
      </p:sp>
      <p:sp>
        <p:nvSpPr>
          <p:cNvPr id="5" name="Slaida numura vietturis 4"/>
          <p:cNvSpPr>
            <a:spLocks noGrp="1"/>
          </p:cNvSpPr>
          <p:nvPr/>
        </p:nvSpPr>
        <p:spPr bwMode="auto">
          <a:xfrm>
            <a:off x="179512" y="630932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411D652A-3957-443B-B1B0-88234467DA0F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6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Tabu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088415"/>
              </p:ext>
            </p:extLst>
          </p:nvPr>
        </p:nvGraphicFramePr>
        <p:xfrm>
          <a:off x="374650" y="647706"/>
          <a:ext cx="8445824" cy="5598687"/>
        </p:xfrm>
        <a:graphic>
          <a:graphicData uri="http://schemas.openxmlformats.org/drawingml/2006/table">
            <a:tbl>
              <a:tblPr/>
              <a:tblGrid>
                <a:gridCol w="991568"/>
                <a:gridCol w="621188"/>
                <a:gridCol w="621188"/>
                <a:gridCol w="595254"/>
                <a:gridCol w="504056"/>
                <a:gridCol w="648072"/>
                <a:gridCol w="576064"/>
                <a:gridCol w="648072"/>
                <a:gridCol w="648072"/>
                <a:gridCol w="728726"/>
                <a:gridCol w="621188"/>
                <a:gridCol w="621188"/>
                <a:gridCol w="621188"/>
              </a:tblGrid>
              <a:tr h="301084"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lv-LV" sz="1800" dirty="0"/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1800" dirty="0"/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47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1" i="0" u="none" strike="noStrike" dirty="0">
                          <a:effectLst/>
                          <a:latin typeface="Calibri" pitchFamily="34" charset="0"/>
                        </a:rPr>
                        <a:t>Augļi un ogas</a:t>
                      </a:r>
                    </a:p>
                  </a:txBody>
                  <a:tcPr marL="8323" marR="8323" marT="8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Janvāris</a:t>
                      </a:r>
                    </a:p>
                  </a:txBody>
                  <a:tcPr marL="8323" marR="8323" marT="8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Februāris</a:t>
                      </a: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Marts</a:t>
                      </a: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Aprīlis</a:t>
                      </a: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Maijs</a:t>
                      </a: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Jūnijs</a:t>
                      </a: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Jūlijs</a:t>
                      </a: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Augusts</a:t>
                      </a: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Septembris</a:t>
                      </a: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Oktobris</a:t>
                      </a: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Novembris</a:t>
                      </a: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050" b="1" i="0" u="none" strike="noStrike" dirty="0">
                          <a:effectLst/>
                          <a:latin typeface="Calibri" pitchFamily="34" charset="0"/>
                        </a:rPr>
                        <a:t>Decembris</a:t>
                      </a:r>
                    </a:p>
                  </a:txBody>
                  <a:tcPr marL="8323" marR="8323" marT="83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824">
                <a:tc>
                  <a:txBody>
                    <a:bodyPr/>
                    <a:lstStyle/>
                    <a:p>
                      <a:pPr algn="ctr" fontAlgn="t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Āboli</a:t>
                      </a:r>
                    </a:p>
                  </a:txBody>
                  <a:tcPr marL="8323" marR="8323" marT="83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Bumbieri</a:t>
                      </a:r>
                    </a:p>
                  </a:txBody>
                  <a:tcPr marL="8323" marR="8323" marT="83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Plūmes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Brūklenes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t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Dzērvenes</a:t>
                      </a:r>
                    </a:p>
                  </a:txBody>
                  <a:tcPr marL="8323" marR="8323" marT="832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Zemenes 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81">
                <a:tc>
                  <a:txBody>
                    <a:bodyPr/>
                    <a:lstStyle/>
                    <a:p>
                      <a:pPr algn="ctr" fontAlgn="t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Upenes</a:t>
                      </a:r>
                    </a:p>
                  </a:txBody>
                  <a:tcPr marL="8323" marR="8323" marT="832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t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Mellenes</a:t>
                      </a:r>
                    </a:p>
                  </a:txBody>
                  <a:tcPr marL="8323" marR="8323" marT="832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Krūmcidonijas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Jāņogas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Ķirši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Ērkšķogas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Smiltsērkšķi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Avenes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59"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323" marR="8323" marT="83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81">
                <a:tc>
                  <a:txBody>
                    <a:bodyPr/>
                    <a:lstStyle/>
                    <a:p>
                      <a:pPr algn="l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Pieejami no noliktavām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lv-LV" sz="1100" b="1" i="0" u="none" strike="noStrike" dirty="0" smtClean="0">
                          <a:effectLst/>
                          <a:latin typeface="Calibri" pitchFamily="34" charset="0"/>
                        </a:rPr>
                        <a:t>  LV </a:t>
                      </a:r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saražotie augļi un ogas pieejami no noliktavām (pagrabiem)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300981">
                <a:tc>
                  <a:txBody>
                    <a:bodyPr/>
                    <a:lstStyle/>
                    <a:p>
                      <a:pPr algn="l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 smtClean="0">
                          <a:effectLst/>
                          <a:latin typeface="Calibri" pitchFamily="34" charset="0"/>
                        </a:rPr>
                        <a:t>Pieejami </a:t>
                      </a:r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un "sezonāli"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lv-LV" sz="1100" b="1" i="0" u="none" strike="noStrike" dirty="0" smtClean="0">
                          <a:effectLst/>
                          <a:latin typeface="Calibri" pitchFamily="34" charset="0"/>
                        </a:rPr>
                        <a:t>  Optimālais </a:t>
                      </a:r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iegādes laiks - zems cenu līmenis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366022">
                <a:tc>
                  <a:txBody>
                    <a:bodyPr/>
                    <a:lstStyle/>
                    <a:p>
                      <a:pPr algn="l" fontAlgn="b"/>
                      <a:r>
                        <a:rPr lang="lv-LV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 smtClean="0">
                          <a:effectLst/>
                          <a:latin typeface="Calibri" pitchFamily="34" charset="0"/>
                        </a:rPr>
                        <a:t>Pieejami</a:t>
                      </a:r>
                      <a:endParaRPr lang="lv-LV" sz="11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just" fontAlgn="b"/>
                      <a:r>
                        <a:rPr lang="lv-LV" sz="1100" b="1" i="0" u="none" strike="noStrike" dirty="0" smtClean="0">
                          <a:effectLst/>
                          <a:latin typeface="Calibri" pitchFamily="34" charset="0"/>
                        </a:rPr>
                        <a:t>  LV </a:t>
                      </a:r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saražotie augļi un ogas </a:t>
                      </a:r>
                      <a:r>
                        <a:rPr lang="lv-LV" sz="1100" b="1" i="0" u="none" strike="noStrike" dirty="0" smtClean="0">
                          <a:effectLst/>
                          <a:latin typeface="Calibri" pitchFamily="34" charset="0"/>
                        </a:rPr>
                        <a:t>pieejami</a:t>
                      </a:r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, BET ar augstākām ražošanas izmaksām, tādēļ </a:t>
                      </a:r>
                      <a:r>
                        <a:rPr lang="lv-LV" sz="1100" b="1" i="0" u="none" strike="noStrike" dirty="0" smtClean="0">
                          <a:effectLst/>
                          <a:latin typeface="Calibri" pitchFamily="34" charset="0"/>
                        </a:rPr>
                        <a:t>augstākas            cenas</a:t>
                      </a:r>
                      <a:endParaRPr lang="lv-LV" sz="11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8323" marR="8323" marT="83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11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11560" y="188640"/>
            <a:ext cx="8001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"/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Vietējo dārzeņu pieejamība tirgū</a:t>
            </a:r>
          </a:p>
        </p:txBody>
      </p:sp>
      <p:sp>
        <p:nvSpPr>
          <p:cNvPr id="3" name="Slaida numura vietturis 4"/>
          <p:cNvSpPr>
            <a:spLocks noGrp="1"/>
          </p:cNvSpPr>
          <p:nvPr/>
        </p:nvSpPr>
        <p:spPr bwMode="auto">
          <a:xfrm>
            <a:off x="107504" y="64008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E4A3AE86-BB8E-42A1-9233-80B406864C8B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7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u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975801"/>
              </p:ext>
            </p:extLst>
          </p:nvPr>
        </p:nvGraphicFramePr>
        <p:xfrm>
          <a:off x="179511" y="620698"/>
          <a:ext cx="8784980" cy="5813778"/>
        </p:xfrm>
        <a:graphic>
          <a:graphicData uri="http://schemas.openxmlformats.org/drawingml/2006/table">
            <a:tbl>
              <a:tblPr/>
              <a:tblGrid>
                <a:gridCol w="1263522"/>
                <a:gridCol w="626788"/>
                <a:gridCol w="626788"/>
                <a:gridCol w="615311"/>
                <a:gridCol w="518856"/>
                <a:gridCol w="592978"/>
                <a:gridCol w="518856"/>
                <a:gridCol w="667100"/>
                <a:gridCol w="592978"/>
                <a:gridCol w="741222"/>
                <a:gridCol w="559582"/>
                <a:gridCol w="730498"/>
                <a:gridCol w="730501"/>
              </a:tblGrid>
              <a:tr h="182145">
                <a:tc>
                  <a:txBody>
                    <a:bodyPr/>
                    <a:lstStyle/>
                    <a:p>
                      <a:pPr algn="l" fontAlgn="ctr"/>
                      <a:endParaRPr lang="lv-LV" sz="10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lv-LV" sz="10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Dārzeņi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Janvāris</a:t>
                      </a:r>
                    </a:p>
                  </a:txBody>
                  <a:tcPr marL="7593" marR="7593" marT="75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Februāris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Marts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Aprīlis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Maijs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Jūnijs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Jūlijs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Augusts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Septembris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Oktobris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Novembris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Decembris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Kartupeļi 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Galviņkāposti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Burkāni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Tomāti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Sīpoli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Bietes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Ķīnas kāposti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Puķu kāposti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Gurķi 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solidFill>
                            <a:srgbClr val="99CC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Kabači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Redīsi sarkani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Ķiploki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solidFill>
                            <a:srgbClr val="9933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solidFill>
                            <a:srgbClr val="9933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Dilles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Pētersīļi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Puravi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Lociņi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Skābenes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Salāti nogrieztie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Salāti podiņos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Ķirbji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Kāļi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Rutki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Kātu selerijas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Pupas lielās zaļās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Patisoni</a:t>
                      </a:r>
                      <a:endParaRPr lang="lv-LV" sz="1100" b="0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Zirņi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98">
                <a:tc>
                  <a:txBody>
                    <a:bodyPr/>
                    <a:lstStyle/>
                    <a:p>
                      <a:pPr algn="l" fontAlgn="ctr"/>
                      <a:r>
                        <a:rPr lang="lv-LV" sz="1100" b="0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0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63">
                <a:tc>
                  <a:txBody>
                    <a:bodyPr/>
                    <a:lstStyle/>
                    <a:p>
                      <a:pPr algn="l" fontAlgn="ctr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Pieejami no noliktavām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LV saražotie dārzeņi pieejami no noliktavām (pagrabiem)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200963">
                <a:tc>
                  <a:txBody>
                    <a:bodyPr/>
                    <a:lstStyle/>
                    <a:p>
                      <a:pPr algn="l" fontAlgn="ctr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 smtClean="0">
                          <a:effectLst/>
                          <a:latin typeface="Calibri" pitchFamily="34" charset="0"/>
                        </a:rPr>
                        <a:t>Pieejami </a:t>
                      </a:r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un "sezonāli"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Optimālais iegādes laiks - zems cenu līmenis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200963">
                <a:tc>
                  <a:txBody>
                    <a:bodyPr/>
                    <a:lstStyle/>
                    <a:p>
                      <a:pPr algn="l" fontAlgn="ctr"/>
                      <a:r>
                        <a:rPr lang="lv-LV" sz="1000" b="0" i="0" u="none" strike="noStrike"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7593" marR="7593" marT="75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1100" b="1" i="0" u="none" strike="noStrike" dirty="0" smtClean="0">
                          <a:effectLst/>
                          <a:latin typeface="Calibri" pitchFamily="34" charset="0"/>
                        </a:rPr>
                        <a:t>Pieejami</a:t>
                      </a:r>
                      <a:endParaRPr lang="lv-LV" sz="11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LV saražotie dārzeņi </a:t>
                      </a:r>
                      <a:r>
                        <a:rPr lang="lv-LV" sz="1100" b="1" i="0" u="none" strike="noStrike" dirty="0" smtClean="0">
                          <a:effectLst/>
                          <a:latin typeface="Calibri" pitchFamily="34" charset="0"/>
                        </a:rPr>
                        <a:t>pieejami</a:t>
                      </a:r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, BET ar augstākām ražošanas izmaksām, tādēļ </a:t>
                      </a:r>
                      <a:r>
                        <a:rPr lang="lv-LV" sz="1100" b="1" i="0" u="none" strike="noStrike" dirty="0" smtClean="0">
                          <a:effectLst/>
                          <a:latin typeface="Calibri" pitchFamily="34" charset="0"/>
                        </a:rPr>
                        <a:t>augstākas </a:t>
                      </a:r>
                      <a:r>
                        <a:rPr lang="lv-LV" sz="1100" b="1" i="0" u="none" strike="noStrike" dirty="0">
                          <a:effectLst/>
                          <a:latin typeface="Calibri" pitchFamily="34" charset="0"/>
                        </a:rPr>
                        <a:t>cenas</a:t>
                      </a:r>
                    </a:p>
                  </a:txBody>
                  <a:tcPr marL="7593" marR="7593" marT="75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71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94344" cy="1039427"/>
          </a:xfrm>
        </p:spPr>
        <p:txBody>
          <a:bodyPr>
            <a:normAutofit/>
          </a:bodyPr>
          <a:lstStyle/>
          <a:p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sz="2800" b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ieteikumi iepirkumu veicējiem vietējo produktu pārstāvības veicināšanai iepirkumos? </a:t>
            </a:r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(2)</a:t>
            </a:r>
            <a:endParaRPr lang="lv-LV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25069"/>
            <a:ext cx="8568952" cy="4728267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lv-LV" sz="19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lv-LV" sz="19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) Kvalitātes prasību izvirzīšana pārtikas produktiem </a:t>
            </a:r>
          </a:p>
          <a:p>
            <a:pPr>
              <a:buClr>
                <a:srgbClr val="C00000"/>
              </a:buClr>
              <a:buNone/>
            </a:pPr>
            <a:r>
              <a:rPr lang="lv-LV" sz="1800" dirty="0" smtClean="0">
                <a:latin typeface="Calibri" pitchFamily="34" charset="0"/>
                <a:cs typeface="Calibri" pitchFamily="34" charset="0"/>
              </a:rPr>
              <a:t>    Esošās nacionālās pārtikas kvalitātes shēmas («Zaļā karotīte») pilnveide un shēmas </a:t>
            </a:r>
            <a:r>
              <a:rPr lang="lv-LV" sz="1800" dirty="0">
                <a:latin typeface="Calibri" pitchFamily="34" charset="0"/>
                <a:cs typeface="Calibri" pitchFamily="34" charset="0"/>
              </a:rPr>
              <a:t>prasību </a:t>
            </a:r>
            <a:r>
              <a:rPr lang="lv-LV" sz="1800" dirty="0" smtClean="0">
                <a:latin typeface="Calibri" pitchFamily="34" charset="0"/>
                <a:cs typeface="Calibri" pitchFamily="34" charset="0"/>
              </a:rPr>
              <a:t>pārskatīšana, </a:t>
            </a:r>
            <a:r>
              <a:rPr lang="lv-LV" sz="1800" dirty="0">
                <a:latin typeface="Calibri" pitchFamily="34" charset="0"/>
                <a:cs typeface="Calibri" pitchFamily="34" charset="0"/>
              </a:rPr>
              <a:t>lai paplašinātu shēmas ietvaros saražoto produktu </a:t>
            </a:r>
            <a:r>
              <a:rPr lang="lv-LV" sz="1800" dirty="0" smtClean="0">
                <a:latin typeface="Calibri" pitchFamily="34" charset="0"/>
                <a:cs typeface="Calibri" pitchFamily="34" charset="0"/>
              </a:rPr>
              <a:t>sortimentu </a:t>
            </a:r>
            <a:r>
              <a:rPr lang="lv-LV" sz="1800" dirty="0">
                <a:latin typeface="Calibri" pitchFamily="34" charset="0"/>
                <a:cs typeface="Calibri" pitchFamily="34" charset="0"/>
              </a:rPr>
              <a:t>un </a:t>
            </a:r>
            <a:r>
              <a:rPr lang="lv-LV" sz="1800" dirty="0" smtClean="0">
                <a:latin typeface="Calibri" pitchFamily="34" charset="0"/>
                <a:cs typeface="Calibri" pitchFamily="34" charset="0"/>
              </a:rPr>
              <a:t>apjomu. </a:t>
            </a:r>
          </a:p>
          <a:p>
            <a:pPr marL="114300" indent="0" algn="just">
              <a:buClr>
                <a:srgbClr val="C00000"/>
              </a:buClr>
              <a:buNone/>
            </a:pPr>
            <a:endParaRPr lang="lv-LV" sz="1200" dirty="0"/>
          </a:p>
        </p:txBody>
      </p:sp>
      <p:sp useBgFill="1">
        <p:nvSpPr>
          <p:cNvPr id="5" name="Content Placeholder 2"/>
          <p:cNvSpPr txBox="1">
            <a:spLocks/>
          </p:cNvSpPr>
          <p:nvPr/>
        </p:nvSpPr>
        <p:spPr>
          <a:xfrm>
            <a:off x="2452042" y="3059700"/>
            <a:ext cx="5310014" cy="738252"/>
          </a:xfrm>
          <a:prstGeom prst="rect">
            <a:avLst/>
          </a:prstGeom>
          <a:ln cmpd="sng"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spcBef>
                <a:spcPts val="0"/>
              </a:spcBef>
              <a:buClr>
                <a:srgbClr val="C00000"/>
              </a:buClr>
              <a:buNone/>
            </a:pPr>
            <a:r>
              <a:rPr lang="lv-LV" sz="2000" b="1" dirty="0">
                <a:solidFill>
                  <a:srgbClr val="004620"/>
                </a:solidFill>
                <a:latin typeface="Calibri" pitchFamily="34" charset="0"/>
              </a:rPr>
              <a:t>Nacionālā pārtikas kvalitātes shēma </a:t>
            </a:r>
            <a:endParaRPr lang="lv-LV" sz="2000" b="1" dirty="0" smtClean="0">
              <a:solidFill>
                <a:srgbClr val="004620"/>
              </a:solidFill>
              <a:latin typeface="Calibri" pitchFamily="34" charset="0"/>
            </a:endParaRPr>
          </a:p>
          <a:p>
            <a:pPr marL="114300" indent="0" algn="ctr">
              <a:spcBef>
                <a:spcPts val="0"/>
              </a:spcBef>
              <a:buClr>
                <a:srgbClr val="C00000"/>
              </a:buClr>
              <a:buNone/>
            </a:pPr>
            <a:r>
              <a:rPr lang="lv-LV" sz="2000" b="1" dirty="0" smtClean="0">
                <a:solidFill>
                  <a:srgbClr val="004620"/>
                </a:solidFill>
                <a:latin typeface="Calibri" pitchFamily="34" charset="0"/>
              </a:rPr>
              <a:t>(“</a:t>
            </a:r>
            <a:r>
              <a:rPr lang="lv-LV" sz="2000" b="1" dirty="0">
                <a:solidFill>
                  <a:srgbClr val="004620"/>
                </a:solidFill>
                <a:latin typeface="Calibri" pitchFamily="34" charset="0"/>
              </a:rPr>
              <a:t>Zaļā karotīte</a:t>
            </a:r>
            <a:r>
              <a:rPr lang="lv-LV" sz="2000" b="1" dirty="0" smtClean="0">
                <a:solidFill>
                  <a:srgbClr val="004620"/>
                </a:solidFill>
                <a:latin typeface="Calibri" pitchFamily="34" charset="0"/>
              </a:rPr>
              <a:t>”)</a:t>
            </a:r>
            <a:endParaRPr lang="lv-LV" sz="2000" b="1" dirty="0">
              <a:solidFill>
                <a:srgbClr val="004620"/>
              </a:solidFill>
              <a:latin typeface="Calibri" pitchFamily="34" charset="0"/>
              <a:cs typeface="Calibri" pitchFamily="34" charset="0"/>
            </a:endParaRPr>
          </a:p>
        </p:txBody>
      </p:sp>
      <p:sp useBgFill="1">
        <p:nvSpPr>
          <p:cNvPr id="6" name="Content Placeholder 2"/>
          <p:cNvSpPr txBox="1">
            <a:spLocks/>
          </p:cNvSpPr>
          <p:nvPr/>
        </p:nvSpPr>
        <p:spPr>
          <a:xfrm>
            <a:off x="6444208" y="3974722"/>
            <a:ext cx="2304256" cy="271732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1600" b="1" u="sng" cap="all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Prasības </a:t>
            </a:r>
            <a:r>
              <a:rPr lang="lv-LV" sz="1600" b="1" u="sng" cap="all" dirty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visām produktu grupām: </a:t>
            </a:r>
            <a:endParaRPr lang="lv-LV" sz="1600" b="1" u="sng" cap="all" dirty="0" smtClean="0">
              <a:solidFill>
                <a:srgbClr val="80000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ctr">
              <a:buNone/>
            </a:pPr>
            <a:r>
              <a:rPr lang="lv-LV" sz="1600" b="1" u="sng" cap="all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lv-LV" sz="1600" b="1" u="sng" cap="all" dirty="0">
              <a:solidFill>
                <a:srgbClr val="800000"/>
              </a:solidFill>
              <a:latin typeface="Calibri" pitchFamily="34" charset="0"/>
              <a:cs typeface="Calibri" pitchFamily="34" charset="0"/>
            </a:endParaRPr>
          </a:p>
          <a:p>
            <a:pPr marL="85725" indent="-85725" algn="ctr">
              <a:buFont typeface="Wingdings" pitchFamily="2" charset="2"/>
              <a:buChar char="Ø"/>
            </a:pPr>
            <a:r>
              <a:rPr lang="lv-LV" sz="1400" b="1" i="1" dirty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lv-LV" sz="1400" b="1" i="1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esatur ĢMO, sintētiskās krāsvielas</a:t>
            </a:r>
            <a:endParaRPr lang="lv-LV" sz="1400" b="1" i="1" dirty="0">
              <a:solidFill>
                <a:srgbClr val="800000"/>
              </a:solidFill>
              <a:latin typeface="Calibri" pitchFamily="34" charset="0"/>
              <a:cs typeface="Calibri" pitchFamily="34" charset="0"/>
            </a:endParaRPr>
          </a:p>
          <a:p>
            <a:pPr marL="85725" indent="-85725" algn="ctr">
              <a:buFont typeface="Wingdings" pitchFamily="2" charset="2"/>
              <a:buChar char="Ø"/>
            </a:pPr>
            <a:r>
              <a:rPr lang="lv-LV" sz="1400" b="1" i="1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gala produkts  atbilst paaugstinātām kvalitātes prasībām;</a:t>
            </a:r>
          </a:p>
          <a:p>
            <a:pPr marL="85725" indent="-85725" algn="ctr">
              <a:buFont typeface="Wingdings" pitchFamily="2" charset="2"/>
              <a:buChar char="Ø"/>
            </a:pPr>
            <a:r>
              <a:rPr lang="lv-LV" sz="1400" b="1" i="1" dirty="0" smtClean="0">
                <a:solidFill>
                  <a:srgbClr val="800000"/>
                </a:solidFill>
                <a:latin typeface="Calibri" pitchFamily="34" charset="0"/>
                <a:cs typeface="Calibri" pitchFamily="34" charset="0"/>
              </a:rPr>
              <a:t> pilns ražošanas vai pārstrādes cikls  Latvijā</a:t>
            </a:r>
            <a:endParaRPr lang="lv-LV" sz="1400" b="1" dirty="0">
              <a:solidFill>
                <a:srgbClr val="8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/>
          </a:p>
        </p:txBody>
      </p:sp>
      <p:graphicFrame>
        <p:nvGraphicFramePr>
          <p:cNvPr id="12" name="Objekts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8963682"/>
              </p:ext>
            </p:extLst>
          </p:nvPr>
        </p:nvGraphicFramePr>
        <p:xfrm>
          <a:off x="755576" y="3974722"/>
          <a:ext cx="5544616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4" name="Visio" r:id="rId3" imgW="4516435" imgH="2420298" progId="">
                  <p:embed/>
                </p:oleObj>
              </mc:Choice>
              <mc:Fallback>
                <p:oleObj name="Visio" r:id="rId3" imgW="4516435" imgH="2420298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974722"/>
                        <a:ext cx="5544616" cy="2520280"/>
                      </a:xfrm>
                      <a:prstGeom prst="rect">
                        <a:avLst/>
                      </a:prstGeom>
                      <a:noFill/>
                      <a:ln w="15875" cmpd="dbl">
                        <a:solidFill>
                          <a:srgbClr val="00863D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7" name="Picture 9" descr="C:\Users\Liga.Sejane\Desktop\karotite_logo_twitte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24" y="2954165"/>
            <a:ext cx="1118518" cy="94932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aida numura vietturis 4"/>
          <p:cNvSpPr>
            <a:spLocks noGrp="1"/>
          </p:cNvSpPr>
          <p:nvPr/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E4A3AE86-BB8E-42A1-9233-80B406864C8B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8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7217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kvalitāte – </a:t>
            </a:r>
            <a:b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</a:br>
            <a:r>
              <a:rPr lang="lv-LV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patērētāju izvēli noteicošais faktors</a:t>
            </a:r>
            <a:endParaRPr lang="lv-LV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Slaida numura vietturis 4"/>
          <p:cNvSpPr>
            <a:spLocks noGrp="1"/>
          </p:cNvSpPr>
          <p:nvPr/>
        </p:nvSpPr>
        <p:spPr bwMode="auto">
          <a:xfrm>
            <a:off x="107504" y="6162675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E4A3AE86-BB8E-42A1-9233-80B406864C8B}" type="slidenum">
              <a:rPr lang="lv-LV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9</a:t>
            </a:fld>
            <a:endParaRPr lang="lv-LV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5616" y="6410325"/>
            <a:ext cx="7232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1200" i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Avots: </a:t>
            </a:r>
            <a:r>
              <a:rPr lang="lv-LV" sz="1200" i="1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I.Pilvere</a:t>
            </a:r>
            <a:r>
              <a:rPr lang="lv-LV" sz="1200" i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lv-LV" sz="1200" i="1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A.Nipers</a:t>
            </a:r>
            <a:r>
              <a:rPr lang="lv-LV" sz="1200" i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pētījums «Latvijas pārtikas nozares konkurētspējas rādītāju salīdzinošā analīze»</a:t>
            </a:r>
            <a:endParaRPr lang="lv-LV" sz="1200" i="1" dirty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Satura vietturis 2"/>
          <p:cNvSpPr>
            <a:spLocks noGrp="1"/>
          </p:cNvSpPr>
          <p:nvPr>
            <p:ph idx="1"/>
          </p:nvPr>
        </p:nvSpPr>
        <p:spPr>
          <a:xfrm>
            <a:off x="336104" y="1772816"/>
            <a:ext cx="8424936" cy="1224136"/>
          </a:xfrm>
          <a:solidFill>
            <a:srgbClr val="EEF0EF"/>
          </a:solidFill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q"/>
            </a:pPr>
            <a:r>
              <a:rPr lang="lv-LV" sz="15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lv-LV" sz="15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Kvalitāte</a:t>
            </a:r>
            <a:r>
              <a:rPr lang="lv-LV" sz="15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ir </a:t>
            </a:r>
            <a:r>
              <a:rPr lang="lv-LV" sz="1500" b="1" dirty="0">
                <a:latin typeface="Calibri" pitchFamily="34" charset="0"/>
                <a:cs typeface="Calibri" pitchFamily="34" charset="0"/>
              </a:rPr>
              <a:t>v</a:t>
            </a:r>
            <a:r>
              <a:rPr lang="lv-LV" sz="1500" b="1" dirty="0" smtClean="0">
                <a:latin typeface="Calibri" pitchFamily="34" charset="0"/>
                <a:cs typeface="Calibri" pitchFamily="34" charset="0"/>
              </a:rPr>
              <a:t>iens </a:t>
            </a:r>
            <a:r>
              <a:rPr lang="lv-LV" sz="1500" b="1" dirty="0">
                <a:latin typeface="Calibri" pitchFamily="34" charset="0"/>
                <a:cs typeface="Calibri" pitchFamily="34" charset="0"/>
              </a:rPr>
              <a:t>no svarīgākajiem </a:t>
            </a:r>
            <a:r>
              <a:rPr lang="lv-LV" sz="1500" dirty="0">
                <a:latin typeface="Calibri" pitchFamily="34" charset="0"/>
                <a:cs typeface="Calibri" pitchFamily="34" charset="0"/>
              </a:rPr>
              <a:t>patērētāju pārtikas produktu izvēli noteicošiem </a:t>
            </a:r>
            <a:r>
              <a:rPr lang="lv-LV" sz="1500" b="1" dirty="0" smtClean="0">
                <a:latin typeface="Calibri" pitchFamily="34" charset="0"/>
                <a:cs typeface="Calibri" pitchFamily="34" charset="0"/>
              </a:rPr>
              <a:t>faktoriem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q"/>
            </a:pPr>
            <a:r>
              <a:rPr lang="lv-LV" sz="1500" b="1" dirty="0" smtClean="0">
                <a:latin typeface="Calibri" pitchFamily="34" charset="0"/>
                <a:cs typeface="Calibri" pitchFamily="34" charset="0"/>
              </a:rPr>
              <a:t>Kvalitātes </a:t>
            </a:r>
            <a:r>
              <a:rPr lang="lv-LV" sz="1500" b="1" dirty="0">
                <a:latin typeface="Calibri" pitchFamily="34" charset="0"/>
                <a:cs typeface="Calibri" pitchFamily="34" charset="0"/>
              </a:rPr>
              <a:t>izpratne </a:t>
            </a:r>
            <a:r>
              <a:rPr lang="lv-LV" sz="1500" dirty="0">
                <a:latin typeface="Calibri" pitchFamily="34" charset="0"/>
                <a:cs typeface="Calibri" pitchFamily="34" charset="0"/>
              </a:rPr>
              <a:t>mainās atkarībā no patērētāja individuālajām vēlmēm un priekšstata par </a:t>
            </a:r>
            <a:r>
              <a:rPr lang="lv-LV" sz="1500" dirty="0" smtClean="0">
                <a:latin typeface="Calibri" pitchFamily="34" charset="0"/>
                <a:cs typeface="Calibri" pitchFamily="34" charset="0"/>
              </a:rPr>
              <a:t>kvalitāti</a:t>
            </a:r>
            <a:endParaRPr lang="lv-LV" sz="1500" dirty="0"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q"/>
            </a:pPr>
            <a:r>
              <a:rPr lang="lv-LV" sz="1500" b="1" dirty="0" smtClean="0">
                <a:latin typeface="Calibri" pitchFamily="34" charset="0"/>
                <a:cs typeface="Calibri" pitchFamily="34" charset="0"/>
              </a:rPr>
              <a:t>2013.gadā veiktajā Latvijas patērētāju aptaujā </a:t>
            </a:r>
            <a:r>
              <a:rPr lang="lv-LV" sz="1500" dirty="0" smtClean="0">
                <a:latin typeface="Calibri" pitchFamily="34" charset="0"/>
                <a:cs typeface="Calibri" pitchFamily="34" charset="0"/>
              </a:rPr>
              <a:t>piedalījās 409 respondenti, kuriem bija jāizvēlas līdz 3 galvenajām kvalitatīva produkta īpašībām</a:t>
            </a:r>
            <a:endParaRPr lang="lv-LV" sz="15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6" name="Diagramma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7835860"/>
              </p:ext>
            </p:extLst>
          </p:nvPr>
        </p:nvGraphicFramePr>
        <p:xfrm>
          <a:off x="1043608" y="3140967"/>
          <a:ext cx="7128792" cy="3232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8368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tiekāra">
  <a:themeElements>
    <a:clrScheme name="Aptiekāra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tiekāra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tiekā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ēma">
  <a:themeElements>
    <a:clrScheme name="Iestād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estād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estā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ēma">
  <a:themeElements>
    <a:clrScheme name="Iestād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estād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estā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estād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Iestād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Iestād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8752</TotalTime>
  <Words>1171</Words>
  <Application>Microsoft Office PowerPoint</Application>
  <PresentationFormat>Slaidrāde ekrānā (4:3)</PresentationFormat>
  <Paragraphs>714</Paragraphs>
  <Slides>20</Slides>
  <Notes>4</Notes>
  <HiddenSlides>0</HiddenSlides>
  <MMClips>0</MMClips>
  <ScaleCrop>false</ScaleCrop>
  <HeadingPairs>
    <vt:vector size="6" baseType="variant">
      <vt:variant>
        <vt:lpstr>Dizains</vt:lpstr>
      </vt:variant>
      <vt:variant>
        <vt:i4>1</vt:i4>
      </vt:variant>
      <vt:variant>
        <vt:lpstr>Iegulti OLE serveri</vt:lpstr>
      </vt:variant>
      <vt:variant>
        <vt:i4>1</vt:i4>
      </vt:variant>
      <vt:variant>
        <vt:lpstr>Slaidu virsraksti</vt:lpstr>
      </vt:variant>
      <vt:variant>
        <vt:i4>20</vt:i4>
      </vt:variant>
    </vt:vector>
  </HeadingPairs>
  <TitlesOfParts>
    <vt:vector size="22" baseType="lpstr">
      <vt:lpstr>Aptiekāra</vt:lpstr>
      <vt:lpstr>Visio</vt:lpstr>
      <vt:lpstr>vietējo ražotāju produkcijas noieta veicināšanas aktivitātes </vt:lpstr>
      <vt:lpstr>  PĀRTIKAS PRODUKTU IEPIRKUMI</vt:lpstr>
      <vt:lpstr>Kas traucē vietējiem ražotājiem «uzvarēt» iepirkumu konkursos?</vt:lpstr>
      <vt:lpstr>  biežākās kļūdas iepirkumos </vt:lpstr>
      <vt:lpstr>  ieteikumi iepirkumu veicējiem vietējo produktu pārstāvības veicināšanai iepirkumos? (1)</vt:lpstr>
      <vt:lpstr>PowerPoint prezentācija</vt:lpstr>
      <vt:lpstr>PowerPoint prezentācija</vt:lpstr>
      <vt:lpstr> ieteikumi iepirkumu veicējiem vietējo produktu pārstāvības veicināšanai iepirkumos? (2)</vt:lpstr>
      <vt:lpstr>  kvalitāte –  patērētāju izvēli noteicošais faktors</vt:lpstr>
      <vt:lpstr>  </vt:lpstr>
      <vt:lpstr>LLKC iesaiste piedāvājuma un pieprasījuma apzināšanā (1)</vt:lpstr>
      <vt:lpstr>LLKC iesaiste piedāvājuma un pieprasījuma apzināšanā (2)</vt:lpstr>
      <vt:lpstr>LLKC novadu konsultantu iesaiste</vt:lpstr>
      <vt:lpstr>Problēmas (I)</vt:lpstr>
      <vt:lpstr> problēmas (II)</vt:lpstr>
      <vt:lpstr>Ierosinājumi</vt:lpstr>
      <vt:lpstr>PowerPoint prezentācija</vt:lpstr>
      <vt:lpstr>«Zaļās karotītes» izmaksas dārzeņiem</vt:lpstr>
      <vt:lpstr>Citas vietējo produktu veicināšanas iespējas</vt:lpstr>
      <vt:lpstr>Paldies par uzmanību!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Ražotāju kooperācija vietējo produktu īpatsvara palielināšanai vietējā patēriņā</dc:title>
  <dc:creator>Liga Sejane</dc:creator>
  <cp:lastModifiedBy>Rigonda Lerhe</cp:lastModifiedBy>
  <cp:revision>607</cp:revision>
  <cp:lastPrinted>2014-03-12T08:06:15Z</cp:lastPrinted>
  <dcterms:created xsi:type="dcterms:W3CDTF">2013-01-07T10:40:53Z</dcterms:created>
  <dcterms:modified xsi:type="dcterms:W3CDTF">2014-03-12T11:43:22Z</dcterms:modified>
</cp:coreProperties>
</file>