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644" r:id="rId2"/>
    <p:sldId id="667" r:id="rId3"/>
    <p:sldId id="664" r:id="rId4"/>
    <p:sldId id="678" r:id="rId5"/>
    <p:sldId id="681" r:id="rId6"/>
    <p:sldId id="677" r:id="rId7"/>
    <p:sldId id="676" r:id="rId8"/>
    <p:sldId id="683" r:id="rId9"/>
    <p:sldId id="684" r:id="rId10"/>
    <p:sldId id="687" r:id="rId11"/>
    <p:sldId id="686" r:id="rId12"/>
    <p:sldId id="671" r:id="rId13"/>
    <p:sldId id="690" r:id="rId14"/>
    <p:sldId id="693" r:id="rId15"/>
    <p:sldId id="672" r:id="rId16"/>
    <p:sldId id="674" r:id="rId17"/>
    <p:sldId id="695" r:id="rId18"/>
    <p:sldId id="657" r:id="rId19"/>
  </p:sldIdLst>
  <p:sldSz cx="9144000" cy="6858000" type="screen4x3"/>
  <p:notesSz cx="6761163" cy="9942513"/>
  <p:defaultTextStyle>
    <a:defPPr>
      <a:defRPr lang="lv-LV"/>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8D2D"/>
    <a:srgbClr val="315693"/>
    <a:srgbClr val="365E8E"/>
    <a:srgbClr val="3E6CA4"/>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67597" autoAdjust="0"/>
  </p:normalViewPr>
  <p:slideViewPr>
    <p:cSldViewPr>
      <p:cViewPr varScale="1">
        <p:scale>
          <a:sx n="116" d="100"/>
          <a:sy n="116" d="100"/>
        </p:scale>
        <p:origin x="-1494" y="-11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notesViewPr>
    <p:cSldViewPr>
      <p:cViewPr varScale="1">
        <p:scale>
          <a:sx n="74" d="100"/>
          <a:sy n="74" d="100"/>
        </p:scale>
        <p:origin x="-2124" y="-84"/>
      </p:cViewPr>
      <p:guideLst>
        <p:guide orient="horz" pos="3131"/>
        <p:guide pos="212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filex\FVD\2014-2020\PLANOSANA\PL\2013-11-11%20DP%20kopsavilkum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lv-LV"/>
  <c:clrMapOvr bg1="lt1" tx1="dk1" bg2="lt2" tx2="dk2" accent1="accent1" accent2="accent2" accent3="accent3" accent4="accent4" accent5="accent5" accent6="accent6" hlink="hlink" folHlink="folHlink"/>
  <c:chart>
    <c:plotArea>
      <c:layout>
        <c:manualLayout>
          <c:layoutTarget val="inner"/>
          <c:xMode val="edge"/>
          <c:yMode val="edge"/>
          <c:x val="0.23276607611548591"/>
          <c:y val="0.10981859061730237"/>
          <c:w val="0.51919006999124873"/>
          <c:h val="0.804022114074046"/>
        </c:manualLayout>
      </c:layout>
      <c:pieChart>
        <c:varyColors val="1"/>
        <c:ser>
          <c:idx val="0"/>
          <c:order val="0"/>
          <c:spPr>
            <a:ln w="12700">
              <a:solidFill>
                <a:sysClr val="windowText" lastClr="000000"/>
              </a:solidFill>
            </a:ln>
          </c:spPr>
          <c:explosion val="2"/>
          <c:dLbls>
            <c:dLbl>
              <c:idx val="1"/>
              <c:layout>
                <c:manualLayout>
                  <c:x val="8.7430931226065059E-2"/>
                  <c:y val="1.8155662442735122E-2"/>
                </c:manualLayout>
              </c:layout>
              <c:dLblPos val="bestFit"/>
              <c:showVal val="1"/>
              <c:showCatName val="1"/>
              <c:showPercent val="1"/>
              <c:extLst>
                <c:ext xmlns:c15="http://schemas.microsoft.com/office/drawing/2012/chart" uri="{CE6537A1-D6FC-4f65-9D91-7224C49458BB}">
                  <c15:layout/>
                </c:ext>
              </c:extLst>
            </c:dLbl>
            <c:dLbl>
              <c:idx val="2"/>
              <c:layout>
                <c:manualLayout>
                  <c:x val="7.8386352133713824E-2"/>
                  <c:y val="5.9654319454701114E-2"/>
                </c:manualLayout>
              </c:layout>
              <c:dLblPos val="bestFit"/>
              <c:showVal val="1"/>
              <c:showCatName val="1"/>
              <c:showPercent val="1"/>
              <c:extLst>
                <c:ext xmlns:c15="http://schemas.microsoft.com/office/drawing/2012/chart" uri="{CE6537A1-D6FC-4f65-9D91-7224C49458BB}">
                  <c15:layout/>
                </c:ext>
              </c:extLst>
            </c:dLbl>
            <c:dLbl>
              <c:idx val="4"/>
              <c:layout/>
              <c:tx>
                <c:rich>
                  <a:bodyPr/>
                  <a:lstStyle/>
                  <a:p>
                    <a:r>
                      <a:rPr lang="lv-LV" noProof="0" dirty="0" smtClean="0"/>
                      <a:t>5. Vides aizsardzība un resursu izmantošanas efektivitāte; 570,0; 14%</a:t>
                    </a:r>
                    <a:endParaRPr lang="lv-LV" noProof="0" dirty="0"/>
                  </a:p>
                </c:rich>
              </c:tx>
              <c:dLblPos val="outEnd"/>
              <c:showVal val="1"/>
              <c:showCatName val="1"/>
              <c:showPercent val="1"/>
            </c:dLbl>
            <c:dLbl>
              <c:idx val="6"/>
              <c:layout>
                <c:manualLayout>
                  <c:x val="-4.3715465613032564E-2"/>
                  <c:y val="0.14265163347863311"/>
                </c:manualLayout>
              </c:layout>
              <c:dLblPos val="bestFit"/>
              <c:showVal val="1"/>
              <c:showCatName val="1"/>
              <c:showPercent val="1"/>
              <c:extLst>
                <c:ext xmlns:c15="http://schemas.microsoft.com/office/drawing/2012/chart" uri="{CE6537A1-D6FC-4f65-9D91-7224C49458BB}">
                  <c15:layout/>
                </c:ext>
              </c:extLst>
            </c:dLbl>
            <c:dLbl>
              <c:idx val="7"/>
              <c:layout>
                <c:manualLayout>
                  <c:x val="-0.12813153714164713"/>
                  <c:y val="0.11930863890940215"/>
                </c:manualLayout>
              </c:layout>
              <c:dLblPos val="bestFit"/>
              <c:showVal val="1"/>
              <c:showCatName val="1"/>
              <c:showPercent val="1"/>
              <c:extLst>
                <c:ext xmlns:c15="http://schemas.microsoft.com/office/drawing/2012/chart" uri="{CE6537A1-D6FC-4f65-9D91-7224C49458BB}">
                  <c15:layout/>
                </c:ext>
              </c:extLst>
            </c:dLbl>
            <c:dLbl>
              <c:idx val="8"/>
              <c:layout>
                <c:manualLayout>
                  <c:x val="-0.15375784456997729"/>
                  <c:y val="0"/>
                </c:manualLayout>
              </c:layout>
              <c:dLblPos val="bestFit"/>
              <c:showVal val="1"/>
              <c:showCatName val="1"/>
              <c:showPercent val="1"/>
              <c:extLst>
                <c:ext xmlns:c15="http://schemas.microsoft.com/office/drawing/2012/chart" uri="{CE6537A1-D6FC-4f65-9D91-7224C49458BB}">
                  <c15:layout/>
                </c:ext>
              </c:extLst>
            </c:dLbl>
            <c:spPr>
              <a:noFill/>
              <a:ln>
                <a:noFill/>
              </a:ln>
              <a:effectLst/>
            </c:spPr>
            <c:txPr>
              <a:bodyPr/>
              <a:lstStyle/>
              <a:p>
                <a:pPr>
                  <a:defRPr b="1"/>
                </a:pPr>
                <a:endParaRPr lang="lv-LV"/>
              </a:p>
            </c:txPr>
            <c:dLblPos val="outEnd"/>
            <c:showVal val="1"/>
            <c:showCatName val="1"/>
            <c:showPercent val="1"/>
            <c:showLeaderLines val="1"/>
            <c:extLst>
              <c:ext xmlns:c15="http://schemas.microsoft.com/office/drawing/2012/chart" uri="{CE6537A1-D6FC-4f65-9D91-7224C49458BB}">
                <c15:layout/>
              </c:ext>
            </c:extLst>
          </c:dLbls>
          <c:cat>
            <c:strRef>
              <c:f>'LV PV'!$A$84:$A$92</c:f>
              <c:strCache>
                <c:ptCount val="9"/>
                <c:pt idx="0">
                  <c:v>1. Pētniecības, tehnoloģiju attīstība un inovācijas</c:v>
                </c:pt>
                <c:pt idx="1">
                  <c:v>2. IKT pieejamība, e-pārvalde un pakalpojumi</c:v>
                </c:pt>
                <c:pt idx="2">
                  <c:v>3. Mazo un vidējo uzņēmumu  konkurētspēja</c:v>
                </c:pt>
                <c:pt idx="3">
                  <c:v>4. Pāreja uz ekonomiku, kura rada mazas oglekļa emisijas visās nozarēs</c:v>
                </c:pt>
                <c:pt idx="4">
                  <c:v>5. Vides aizsardzība un resursu izmantošanas efektivitāte</c:v>
                </c:pt>
                <c:pt idx="5">
                  <c:v>6. Ilgtspējīga transporta sistēma</c:v>
                </c:pt>
                <c:pt idx="6">
                  <c:v>7. Nodarbinātība,  darbaspēka mobilitāte un sociālā iekļaušana</c:v>
                </c:pt>
                <c:pt idx="7">
                  <c:v>8. Izglītība, prasmes un mūžizglītība</c:v>
                </c:pt>
                <c:pt idx="8">
                  <c:v>9. Tehniskā palīdzība (ESF, ERAF, KF)</c:v>
                </c:pt>
              </c:strCache>
            </c:strRef>
          </c:cat>
          <c:val>
            <c:numRef>
              <c:f>'LV PV'!$B$84:$B$92</c:f>
              <c:numCache>
                <c:formatCode>#,##0.0</c:formatCode>
                <c:ptCount val="9"/>
                <c:pt idx="0">
                  <c:v>499.95404100000002</c:v>
                </c:pt>
                <c:pt idx="1">
                  <c:v>193.375283</c:v>
                </c:pt>
                <c:pt idx="2">
                  <c:v>274.96555899999856</c:v>
                </c:pt>
                <c:pt idx="3">
                  <c:v>493.28119999999819</c:v>
                </c:pt>
                <c:pt idx="4">
                  <c:v>622.99925199999996</c:v>
                </c:pt>
                <c:pt idx="5">
                  <c:v>1163.33</c:v>
                </c:pt>
                <c:pt idx="6">
                  <c:v>547.56740099999797</c:v>
                </c:pt>
                <c:pt idx="7">
                  <c:v>503.69534034999964</c:v>
                </c:pt>
                <c:pt idx="8">
                  <c:v>101.316303</c:v>
                </c:pt>
              </c:numCache>
            </c:numRef>
          </c:val>
        </c:ser>
        <c:dLbls>
          <c:showVal val="1"/>
        </c:dLbls>
        <c:firstSliceAng val="0"/>
      </c:pieChart>
    </c:plotArea>
    <c:plotVisOnly val="1"/>
    <c:dispBlanksAs val="zero"/>
  </c:chart>
  <c:spPr>
    <a:solidFill>
      <a:srgbClr val="FFFFFF"/>
    </a:solidFill>
  </c:spPr>
  <c:txPr>
    <a:bodyPr/>
    <a:lstStyle/>
    <a:p>
      <a:pPr>
        <a:defRPr sz="1200">
          <a:latin typeface="Times New Roman" pitchFamily="18" charset="0"/>
          <a:cs typeface="Times New Roman" pitchFamily="18" charset="0"/>
        </a:defRPr>
      </a:pPr>
      <a:endParaRPr lang="lv-LV"/>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0.77562</cdr:x>
      <cdr:y>0.0122</cdr:y>
    </cdr:from>
    <cdr:to>
      <cdr:x>0.97241</cdr:x>
      <cdr:y>0.10976</cdr:y>
    </cdr:to>
    <cdr:sp macro="" textlink="">
      <cdr:nvSpPr>
        <cdr:cNvPr id="2" name="TextBox 1"/>
        <cdr:cNvSpPr txBox="1"/>
      </cdr:nvSpPr>
      <cdr:spPr>
        <a:xfrm xmlns:a="http://schemas.openxmlformats.org/drawingml/2006/main">
          <a:off x="7092280" y="72008"/>
          <a:ext cx="1799395" cy="576064"/>
        </a:xfrm>
        <a:prstGeom xmlns:a="http://schemas.openxmlformats.org/drawingml/2006/main" prst="rect">
          <a:avLst/>
        </a:prstGeom>
        <a:ln xmlns:a="http://schemas.openxmlformats.org/drawingml/2006/main" w="12700">
          <a:solidFill>
            <a:sysClr val="windowText" lastClr="000000"/>
          </a:solidFill>
        </a:ln>
      </cdr:spPr>
      <cdr:txBody>
        <a:bodyPr xmlns:a="http://schemas.openxmlformats.org/drawingml/2006/main" vertOverflow="clip" wrap="square" rtlCol="0"/>
        <a:lstStyle xmlns:a="http://schemas.openxmlformats.org/drawingml/2006/main"/>
        <a:p xmlns:a="http://schemas.openxmlformats.org/drawingml/2006/main">
          <a:r>
            <a:rPr lang="lv-LV" sz="1400" b="1" dirty="0" smtClean="0">
              <a:solidFill>
                <a:srgbClr val="C00000"/>
              </a:solidFill>
              <a:latin typeface="Times New Roman" pitchFamily="18" charset="0"/>
              <a:cs typeface="Times New Roman" pitchFamily="18" charset="0"/>
            </a:rPr>
            <a:t>1.PV IZM 274 (54,8% no 1.PV)</a:t>
          </a:r>
          <a:endParaRPr lang="en-GB" sz="1400" b="1" dirty="0">
            <a:solidFill>
              <a:srgbClr val="C00000"/>
            </a:solidFill>
            <a:latin typeface="Times New Roman" pitchFamily="18" charset="0"/>
            <a:cs typeface="Times New Roman" pitchFamily="18" charset="0"/>
          </a:endParaRPr>
        </a:p>
      </cdr:txBody>
    </cdr:sp>
  </cdr:relSizeAnchor>
  <cdr:relSizeAnchor xmlns:cdr="http://schemas.openxmlformats.org/drawingml/2006/chartDrawing">
    <cdr:from>
      <cdr:x>0.04326</cdr:x>
      <cdr:y>0.26829</cdr:y>
    </cdr:from>
    <cdr:to>
      <cdr:x>0.21642</cdr:x>
      <cdr:y>0.36585</cdr:y>
    </cdr:to>
    <cdr:sp macro="" textlink="">
      <cdr:nvSpPr>
        <cdr:cNvPr id="3" name="TextBox 2"/>
        <cdr:cNvSpPr txBox="1"/>
      </cdr:nvSpPr>
      <cdr:spPr>
        <a:xfrm xmlns:a="http://schemas.openxmlformats.org/drawingml/2006/main">
          <a:off x="395536" y="1584176"/>
          <a:ext cx="1583371" cy="576064"/>
        </a:xfrm>
        <a:prstGeom xmlns:a="http://schemas.openxmlformats.org/drawingml/2006/main" prst="rect">
          <a:avLst/>
        </a:prstGeom>
        <a:ln xmlns:a="http://schemas.openxmlformats.org/drawingml/2006/main" w="12700" cmpd="thickThin">
          <a:solidFill>
            <a:sysClr val="windowText" lastClr="000000"/>
          </a:solidFill>
        </a:ln>
      </cdr:spPr>
      <cdr:txBody>
        <a:bodyPr xmlns:a="http://schemas.openxmlformats.org/drawingml/2006/main" vertOverflow="clip" wrap="square" rtlCol="0"/>
        <a:lstStyle xmlns:a="http://schemas.openxmlformats.org/drawingml/2006/main"/>
        <a:p xmlns:a="http://schemas.openxmlformats.org/drawingml/2006/main">
          <a:r>
            <a:rPr lang="lv-LV" sz="1400" b="1" dirty="0">
              <a:solidFill>
                <a:srgbClr val="C00000"/>
              </a:solidFill>
              <a:latin typeface="Times New Roman" pitchFamily="18" charset="0"/>
              <a:cs typeface="Times New Roman" pitchFamily="18" charset="0"/>
            </a:rPr>
            <a:t>8</a:t>
          </a:r>
          <a:r>
            <a:rPr lang="lv-LV" sz="1400" b="1" dirty="0" smtClean="0">
              <a:solidFill>
                <a:srgbClr val="C00000"/>
              </a:solidFill>
              <a:latin typeface="Times New Roman" pitchFamily="18" charset="0"/>
              <a:cs typeface="Times New Roman" pitchFamily="18" charset="0"/>
            </a:rPr>
            <a:t>.PV IZM 515,96 (100% no 8.PV)</a:t>
          </a:r>
          <a:endParaRPr lang="en-GB" sz="1400" b="1" dirty="0">
            <a:solidFill>
              <a:srgbClr val="C00000"/>
            </a:solidFill>
            <a:latin typeface="Times New Roman" pitchFamily="18" charset="0"/>
            <a:cs typeface="Times New Roman" pitchFamily="18" charset="0"/>
          </a:endParaRPr>
        </a:p>
      </cdr:txBody>
    </cdr:sp>
  </cdr:relSizeAnchor>
  <cdr:relSizeAnchor xmlns:cdr="http://schemas.openxmlformats.org/drawingml/2006/chartDrawing">
    <cdr:from>
      <cdr:x>0.01176</cdr:x>
      <cdr:y>0.56098</cdr:y>
    </cdr:from>
    <cdr:to>
      <cdr:x>0.18492</cdr:x>
      <cdr:y>0.71951</cdr:y>
    </cdr:to>
    <cdr:sp macro="" textlink="">
      <cdr:nvSpPr>
        <cdr:cNvPr id="4" name="TextBox 3"/>
        <cdr:cNvSpPr txBox="1"/>
      </cdr:nvSpPr>
      <cdr:spPr>
        <a:xfrm xmlns:a="http://schemas.openxmlformats.org/drawingml/2006/main">
          <a:off x="107504" y="3312368"/>
          <a:ext cx="1583371" cy="936104"/>
        </a:xfrm>
        <a:prstGeom xmlns:a="http://schemas.openxmlformats.org/drawingml/2006/main" prst="rect">
          <a:avLst/>
        </a:prstGeom>
        <a:ln xmlns:a="http://schemas.openxmlformats.org/drawingml/2006/main" w="12700" cmpd="dbl">
          <a:solidFill>
            <a:sysClr val="windowText" lastClr="000000"/>
          </a:solidFill>
        </a:ln>
      </cdr:spPr>
      <cdr:txBody>
        <a:bodyPr xmlns:a="http://schemas.openxmlformats.org/drawingml/2006/main" vertOverflow="clip" wrap="square" rtlCol="0"/>
        <a:lstStyle xmlns:a="http://schemas.openxmlformats.org/drawingml/2006/main"/>
        <a:p xmlns:a="http://schemas.openxmlformats.org/drawingml/2006/main">
          <a:r>
            <a:rPr lang="lv-LV" sz="1400" b="1" dirty="0" smtClean="0">
              <a:solidFill>
                <a:srgbClr val="C00000"/>
              </a:solidFill>
              <a:latin typeface="Times New Roman" pitchFamily="18" charset="0"/>
              <a:cs typeface="Times New Roman" pitchFamily="18" charset="0"/>
            </a:rPr>
            <a:t>7.PV </a:t>
          </a:r>
          <a:r>
            <a:rPr lang="lv-LV" sz="1400" b="1" dirty="0">
              <a:solidFill>
                <a:srgbClr val="C00000"/>
              </a:solidFill>
              <a:latin typeface="Times New Roman" pitchFamily="18" charset="0"/>
              <a:cs typeface="Times New Roman" pitchFamily="18" charset="0"/>
            </a:rPr>
            <a:t>IZM</a:t>
          </a:r>
          <a:r>
            <a:rPr lang="lv-LV" sz="1400" b="1" dirty="0" smtClean="0">
              <a:solidFill>
                <a:srgbClr val="C00000"/>
              </a:solidFill>
              <a:latin typeface="Times New Roman" pitchFamily="18" charset="0"/>
              <a:cs typeface="Times New Roman" pitchFamily="18" charset="0"/>
            </a:rPr>
            <a:t> 14,87 +14,87 JNI (5,43% no 7.PV)</a:t>
          </a:r>
          <a:endParaRPr lang="en-GB" sz="1400" b="1" dirty="0">
            <a:solidFill>
              <a:srgbClr val="C00000"/>
            </a:solidFill>
            <a:latin typeface="Times New Roman" pitchFamily="18" charset="0"/>
            <a:cs typeface="Times New Roman" pitchFamily="18" charset="0"/>
          </a:endParaRPr>
        </a:p>
      </cdr:txBody>
    </cdr:sp>
  </cdr:relSizeAnchor>
  <cdr:relSizeAnchor xmlns:cdr="http://schemas.openxmlformats.org/drawingml/2006/chartDrawing">
    <cdr:from>
      <cdr:x>0.82684</cdr:x>
      <cdr:y>0.85366</cdr:y>
    </cdr:from>
    <cdr:to>
      <cdr:x>1</cdr:x>
      <cdr:y>0.95122</cdr:y>
    </cdr:to>
    <cdr:sp macro="" textlink="">
      <cdr:nvSpPr>
        <cdr:cNvPr id="5" name="TextBox 4"/>
        <cdr:cNvSpPr txBox="1"/>
      </cdr:nvSpPr>
      <cdr:spPr>
        <a:xfrm xmlns:a="http://schemas.openxmlformats.org/drawingml/2006/main">
          <a:off x="7956376" y="5040560"/>
          <a:ext cx="1583371" cy="576064"/>
        </a:xfrm>
        <a:prstGeom xmlns:a="http://schemas.openxmlformats.org/drawingml/2006/main" prst="rect">
          <a:avLst/>
        </a:prstGeom>
        <a:ln xmlns:a="http://schemas.openxmlformats.org/drawingml/2006/main" w="12700">
          <a:solidFill>
            <a:sysClr val="windowText" lastClr="000000"/>
          </a:solidFill>
        </a:ln>
      </cdr:spPr>
      <cdr:txBody>
        <a:bodyPr xmlns:a="http://schemas.openxmlformats.org/drawingml/2006/main" vertOverflow="clip" wrap="square" rtlCol="0"/>
        <a:lstStyle xmlns:a="http://schemas.openxmlformats.org/drawingml/2006/main"/>
        <a:p xmlns:a="http://schemas.openxmlformats.org/drawingml/2006/main">
          <a:r>
            <a:rPr lang="lv-LV" sz="1400" b="1" dirty="0">
              <a:solidFill>
                <a:srgbClr val="C00000"/>
              </a:solidFill>
              <a:latin typeface="Times New Roman" pitchFamily="18" charset="0"/>
              <a:cs typeface="Times New Roman" pitchFamily="18" charset="0"/>
            </a:rPr>
            <a:t>5</a:t>
          </a:r>
          <a:r>
            <a:rPr lang="lv-LV" sz="1400" b="1" dirty="0" smtClean="0">
              <a:solidFill>
                <a:srgbClr val="C00000"/>
              </a:solidFill>
              <a:latin typeface="Times New Roman" pitchFamily="18" charset="0"/>
              <a:cs typeface="Times New Roman" pitchFamily="18" charset="0"/>
            </a:rPr>
            <a:t>.PV IZM 40,19 (7,05% no 5.PV)</a:t>
          </a:r>
          <a:endParaRPr lang="en-GB" sz="1400" b="1" dirty="0">
            <a:solidFill>
              <a:srgbClr val="C00000"/>
            </a:solidFill>
            <a:latin typeface="Times New Roman" pitchFamily="18" charset="0"/>
            <a:cs typeface="Times New Roman" pitchFamily="18" charset="0"/>
          </a:endParaRPr>
        </a:p>
      </cdr:txBody>
    </cdr:sp>
  </cdr:relSizeAnchor>
  <cdr:relSizeAnchor xmlns:cdr="http://schemas.openxmlformats.org/drawingml/2006/chartDrawing">
    <cdr:from>
      <cdr:x>0.20863</cdr:x>
      <cdr:y>0.7561</cdr:y>
    </cdr:from>
    <cdr:to>
      <cdr:x>0.3425</cdr:x>
      <cdr:y>0.85366</cdr:y>
    </cdr:to>
    <cdr:sp macro="" textlink="">
      <cdr:nvSpPr>
        <cdr:cNvPr id="7" name="Straight Connector 6"/>
        <cdr:cNvSpPr/>
      </cdr:nvSpPr>
      <cdr:spPr>
        <a:xfrm xmlns:a="http://schemas.openxmlformats.org/drawingml/2006/main" flipH="1">
          <a:off x="1907704" y="4464496"/>
          <a:ext cx="1224136" cy="57606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lv-LV"/>
        </a:p>
      </cdr:txBody>
    </cdr:sp>
  </cdr:relSizeAnchor>
  <cdr:relSizeAnchor xmlns:cdr="http://schemas.openxmlformats.org/drawingml/2006/chartDrawing">
    <cdr:from>
      <cdr:x>0.63387</cdr:x>
      <cdr:y>0.76829</cdr:y>
    </cdr:from>
    <cdr:to>
      <cdr:x>0.82287</cdr:x>
      <cdr:y>0.85366</cdr:y>
    </cdr:to>
    <cdr:sp macro="" textlink="">
      <cdr:nvSpPr>
        <cdr:cNvPr id="9" name="Straight Connector 8"/>
        <cdr:cNvSpPr/>
      </cdr:nvSpPr>
      <cdr:spPr>
        <a:xfrm xmlns:a="http://schemas.openxmlformats.org/drawingml/2006/main">
          <a:off x="5796136" y="4536504"/>
          <a:ext cx="1728192" cy="50405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lv-LV"/>
        </a:p>
      </cdr:txBody>
    </cdr:sp>
  </cdr:relSizeAnchor>
  <cdr:relSizeAnchor xmlns:cdr="http://schemas.openxmlformats.org/drawingml/2006/chartDrawing">
    <cdr:from>
      <cdr:x>0.57087</cdr:x>
      <cdr:y>0.09756</cdr:y>
    </cdr:from>
    <cdr:to>
      <cdr:x>0.752</cdr:x>
      <cdr:y>0.19512</cdr:y>
    </cdr:to>
    <cdr:sp macro="" textlink="">
      <cdr:nvSpPr>
        <cdr:cNvPr id="11" name="Straight Connector 10"/>
        <cdr:cNvSpPr/>
      </cdr:nvSpPr>
      <cdr:spPr>
        <a:xfrm xmlns:a="http://schemas.openxmlformats.org/drawingml/2006/main" flipH="1">
          <a:off x="5220072" y="576064"/>
          <a:ext cx="1656184" cy="57606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lv-LV"/>
        </a:p>
      </cdr:txBody>
    </cdr:sp>
  </cdr:relSizeAnchor>
  <cdr:relSizeAnchor xmlns:cdr="http://schemas.openxmlformats.org/drawingml/2006/chartDrawing">
    <cdr:from>
      <cdr:x>0.72837</cdr:x>
      <cdr:y>0.54878</cdr:y>
    </cdr:from>
    <cdr:to>
      <cdr:x>0.77562</cdr:x>
      <cdr:y>0.58537</cdr:y>
    </cdr:to>
    <cdr:sp macro="" textlink="">
      <cdr:nvSpPr>
        <cdr:cNvPr id="13" name="Straight Connector 12"/>
        <cdr:cNvSpPr/>
      </cdr:nvSpPr>
      <cdr:spPr>
        <a:xfrm xmlns:a="http://schemas.openxmlformats.org/drawingml/2006/main" flipV="1">
          <a:off x="6660232" y="3240360"/>
          <a:ext cx="432048" cy="21602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lv-LV"/>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365" cy="496888"/>
          </a:xfrm>
          <a:prstGeom prst="rect">
            <a:avLst/>
          </a:prstGeom>
        </p:spPr>
        <p:txBody>
          <a:bodyPr vert="horz" wrap="square" lIns="91143" tIns="45571" rIns="91143" bIns="45571" numCol="1" anchor="t" anchorCtr="0" compatLnSpc="1">
            <a:prstTxWarp prst="textNoShape">
              <a:avLst/>
            </a:prstTxWarp>
          </a:bodyPr>
          <a:lstStyle>
            <a:lvl1pPr>
              <a:defRPr sz="1200"/>
            </a:lvl1pPr>
          </a:lstStyle>
          <a:p>
            <a:endParaRPr lang="lv-LV"/>
          </a:p>
        </p:txBody>
      </p:sp>
      <p:sp>
        <p:nvSpPr>
          <p:cNvPr id="3" name="Date Placeholder 2"/>
          <p:cNvSpPr>
            <a:spLocks noGrp="1"/>
          </p:cNvSpPr>
          <p:nvPr>
            <p:ph type="dt" sz="quarter" idx="1"/>
          </p:nvPr>
        </p:nvSpPr>
        <p:spPr>
          <a:xfrm>
            <a:off x="3830223" y="0"/>
            <a:ext cx="2929365" cy="496888"/>
          </a:xfrm>
          <a:prstGeom prst="rect">
            <a:avLst/>
          </a:prstGeom>
        </p:spPr>
        <p:txBody>
          <a:bodyPr vert="horz" wrap="square" lIns="91143" tIns="45571" rIns="91143" bIns="45571" numCol="1" anchor="t" anchorCtr="0" compatLnSpc="1">
            <a:prstTxWarp prst="textNoShape">
              <a:avLst/>
            </a:prstTxWarp>
          </a:bodyPr>
          <a:lstStyle>
            <a:lvl1pPr algn="r">
              <a:defRPr sz="1200"/>
            </a:lvl1pPr>
          </a:lstStyle>
          <a:p>
            <a:fld id="{014A9A60-64F2-4751-8C21-08A570C29FCD}" type="datetimeFigureOut">
              <a:rPr lang="lv-LV"/>
              <a:pPr/>
              <a:t>25.03.2014</a:t>
            </a:fld>
            <a:endParaRPr lang="lv-LV"/>
          </a:p>
        </p:txBody>
      </p:sp>
      <p:sp>
        <p:nvSpPr>
          <p:cNvPr id="4" name="Footer Placeholder 3"/>
          <p:cNvSpPr>
            <a:spLocks noGrp="1"/>
          </p:cNvSpPr>
          <p:nvPr>
            <p:ph type="ftr" sz="quarter" idx="2"/>
          </p:nvPr>
        </p:nvSpPr>
        <p:spPr>
          <a:xfrm>
            <a:off x="0" y="9444039"/>
            <a:ext cx="2929365" cy="496887"/>
          </a:xfrm>
          <a:prstGeom prst="rect">
            <a:avLst/>
          </a:prstGeom>
        </p:spPr>
        <p:txBody>
          <a:bodyPr vert="horz" wrap="square" lIns="91143" tIns="45571" rIns="91143" bIns="45571" numCol="1" anchor="b" anchorCtr="0" compatLnSpc="1">
            <a:prstTxWarp prst="textNoShape">
              <a:avLst/>
            </a:prstTxWarp>
          </a:bodyPr>
          <a:lstStyle>
            <a:lvl1pPr>
              <a:defRPr sz="1200"/>
            </a:lvl1pPr>
          </a:lstStyle>
          <a:p>
            <a:endParaRPr lang="lv-LV"/>
          </a:p>
        </p:txBody>
      </p:sp>
      <p:sp>
        <p:nvSpPr>
          <p:cNvPr id="5" name="Slide Number Placeholder 4"/>
          <p:cNvSpPr>
            <a:spLocks noGrp="1"/>
          </p:cNvSpPr>
          <p:nvPr>
            <p:ph type="sldNum" sz="quarter" idx="3"/>
          </p:nvPr>
        </p:nvSpPr>
        <p:spPr>
          <a:xfrm>
            <a:off x="3830223" y="9444039"/>
            <a:ext cx="2929365" cy="496887"/>
          </a:xfrm>
          <a:prstGeom prst="rect">
            <a:avLst/>
          </a:prstGeom>
        </p:spPr>
        <p:txBody>
          <a:bodyPr vert="horz" wrap="square" lIns="91143" tIns="45571" rIns="91143" bIns="45571" numCol="1" anchor="b" anchorCtr="0" compatLnSpc="1">
            <a:prstTxWarp prst="textNoShape">
              <a:avLst/>
            </a:prstTxWarp>
          </a:bodyPr>
          <a:lstStyle>
            <a:lvl1pPr algn="r">
              <a:defRPr sz="1200"/>
            </a:lvl1pPr>
          </a:lstStyle>
          <a:p>
            <a:fld id="{7EA273F5-0229-4D24-93E6-B4EC3E09F393}" type="slidenum">
              <a:rPr lang="lv-LV"/>
              <a:pPr/>
              <a:t>‹#›</a:t>
            </a:fld>
            <a:endParaRPr lang="lv-LV"/>
          </a:p>
        </p:txBody>
      </p:sp>
    </p:spTree>
    <p:extLst>
      <p:ext uri="{BB962C8B-B14F-4D97-AF65-F5344CB8AC3E}">
        <p14:creationId xmlns:p14="http://schemas.microsoft.com/office/powerpoint/2010/main" xmlns="" val="2619680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365" cy="496888"/>
          </a:xfrm>
          <a:prstGeom prst="rect">
            <a:avLst/>
          </a:prstGeom>
        </p:spPr>
        <p:txBody>
          <a:bodyPr vert="horz" wrap="square" lIns="91143" tIns="45571" rIns="91143" bIns="45571" numCol="1" anchor="t" anchorCtr="0" compatLnSpc="1">
            <a:prstTxWarp prst="textNoShape">
              <a:avLst/>
            </a:prstTxWarp>
          </a:bodyPr>
          <a:lstStyle>
            <a:lvl1pPr>
              <a:defRPr sz="1200">
                <a:latin typeface="Calibri" pitchFamily="34" charset="0"/>
              </a:defRPr>
            </a:lvl1pPr>
          </a:lstStyle>
          <a:p>
            <a:endParaRPr lang="lv-LV"/>
          </a:p>
        </p:txBody>
      </p:sp>
      <p:sp>
        <p:nvSpPr>
          <p:cNvPr id="3" name="Date Placeholder 2"/>
          <p:cNvSpPr>
            <a:spLocks noGrp="1"/>
          </p:cNvSpPr>
          <p:nvPr>
            <p:ph type="dt" idx="1"/>
          </p:nvPr>
        </p:nvSpPr>
        <p:spPr>
          <a:xfrm>
            <a:off x="3830223" y="0"/>
            <a:ext cx="2929365" cy="496888"/>
          </a:xfrm>
          <a:prstGeom prst="rect">
            <a:avLst/>
          </a:prstGeom>
        </p:spPr>
        <p:txBody>
          <a:bodyPr vert="horz" wrap="square" lIns="91143" tIns="45571" rIns="91143" bIns="45571" numCol="1" anchor="t" anchorCtr="0" compatLnSpc="1">
            <a:prstTxWarp prst="textNoShape">
              <a:avLst/>
            </a:prstTxWarp>
          </a:bodyPr>
          <a:lstStyle>
            <a:lvl1pPr algn="r">
              <a:defRPr sz="1200">
                <a:latin typeface="Calibri" pitchFamily="34" charset="0"/>
              </a:defRPr>
            </a:lvl1pPr>
          </a:lstStyle>
          <a:p>
            <a:fld id="{402F9B78-AC1B-4414-A1E4-16B663C390BB}" type="datetimeFigureOut">
              <a:rPr lang="lv-LV"/>
              <a:pPr/>
              <a:t>25.03.2014</a:t>
            </a:fld>
            <a:endParaRPr lang="lv-LV"/>
          </a:p>
        </p:txBody>
      </p:sp>
      <p:sp>
        <p:nvSpPr>
          <p:cNvPr id="4" name="Slide Image Placeholder 3"/>
          <p:cNvSpPr>
            <a:spLocks noGrp="1" noRot="1" noChangeAspect="1"/>
          </p:cNvSpPr>
          <p:nvPr>
            <p:ph type="sldImg" idx="2"/>
          </p:nvPr>
        </p:nvSpPr>
        <p:spPr>
          <a:xfrm>
            <a:off x="896938" y="746125"/>
            <a:ext cx="4968875" cy="3727450"/>
          </a:xfrm>
          <a:prstGeom prst="rect">
            <a:avLst/>
          </a:prstGeom>
          <a:noFill/>
          <a:ln w="12700">
            <a:solidFill>
              <a:prstClr val="black"/>
            </a:solidFill>
          </a:ln>
        </p:spPr>
        <p:txBody>
          <a:bodyPr vert="horz" lIns="91143" tIns="45571" rIns="91143" bIns="45571" rtlCol="0" anchor="ctr"/>
          <a:lstStyle/>
          <a:p>
            <a:pPr lvl="0"/>
            <a:endParaRPr lang="lv-LV" noProof="0"/>
          </a:p>
        </p:txBody>
      </p:sp>
      <p:sp>
        <p:nvSpPr>
          <p:cNvPr id="5" name="Notes Placeholder 4"/>
          <p:cNvSpPr>
            <a:spLocks noGrp="1"/>
          </p:cNvSpPr>
          <p:nvPr>
            <p:ph type="body" sz="quarter" idx="3"/>
          </p:nvPr>
        </p:nvSpPr>
        <p:spPr>
          <a:xfrm>
            <a:off x="675645" y="4722814"/>
            <a:ext cx="5409875" cy="4473575"/>
          </a:xfrm>
          <a:prstGeom prst="rect">
            <a:avLst/>
          </a:prstGeom>
        </p:spPr>
        <p:txBody>
          <a:bodyPr vert="horz" wrap="square" lIns="91143" tIns="45571" rIns="91143" bIns="45571"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smtClean="0"/>
          </a:p>
        </p:txBody>
      </p:sp>
      <p:sp>
        <p:nvSpPr>
          <p:cNvPr id="6" name="Footer Placeholder 5"/>
          <p:cNvSpPr>
            <a:spLocks noGrp="1"/>
          </p:cNvSpPr>
          <p:nvPr>
            <p:ph type="ftr" sz="quarter" idx="4"/>
          </p:nvPr>
        </p:nvSpPr>
        <p:spPr>
          <a:xfrm>
            <a:off x="0" y="9444039"/>
            <a:ext cx="2929365" cy="496887"/>
          </a:xfrm>
          <a:prstGeom prst="rect">
            <a:avLst/>
          </a:prstGeom>
        </p:spPr>
        <p:txBody>
          <a:bodyPr vert="horz" wrap="square" lIns="91143" tIns="45571" rIns="91143" bIns="45571" numCol="1" anchor="b" anchorCtr="0" compatLnSpc="1">
            <a:prstTxWarp prst="textNoShape">
              <a:avLst/>
            </a:prstTxWarp>
          </a:bodyPr>
          <a:lstStyle>
            <a:lvl1pPr>
              <a:defRPr sz="1200">
                <a:latin typeface="Calibri" pitchFamily="34" charset="0"/>
              </a:defRPr>
            </a:lvl1pPr>
          </a:lstStyle>
          <a:p>
            <a:endParaRPr lang="lv-LV"/>
          </a:p>
        </p:txBody>
      </p:sp>
      <p:sp>
        <p:nvSpPr>
          <p:cNvPr id="7" name="Slide Number Placeholder 6"/>
          <p:cNvSpPr>
            <a:spLocks noGrp="1"/>
          </p:cNvSpPr>
          <p:nvPr>
            <p:ph type="sldNum" sz="quarter" idx="5"/>
          </p:nvPr>
        </p:nvSpPr>
        <p:spPr>
          <a:xfrm>
            <a:off x="3830223" y="9444039"/>
            <a:ext cx="2929365" cy="496887"/>
          </a:xfrm>
          <a:prstGeom prst="rect">
            <a:avLst/>
          </a:prstGeom>
        </p:spPr>
        <p:txBody>
          <a:bodyPr vert="horz" wrap="square" lIns="91143" tIns="45571" rIns="91143" bIns="45571" numCol="1" anchor="b" anchorCtr="0" compatLnSpc="1">
            <a:prstTxWarp prst="textNoShape">
              <a:avLst/>
            </a:prstTxWarp>
          </a:bodyPr>
          <a:lstStyle>
            <a:lvl1pPr algn="r">
              <a:defRPr sz="1200">
                <a:latin typeface="Calibri" pitchFamily="34" charset="0"/>
              </a:defRPr>
            </a:lvl1pPr>
          </a:lstStyle>
          <a:p>
            <a:fld id="{D3FBF590-CB29-4B3A-AF95-68DC8743F15C}" type="slidenum">
              <a:rPr lang="lv-LV"/>
              <a:pPr/>
              <a:t>‹#›</a:t>
            </a:fld>
            <a:endParaRPr lang="lv-LV"/>
          </a:p>
        </p:txBody>
      </p:sp>
    </p:spTree>
    <p:extLst>
      <p:ext uri="{BB962C8B-B14F-4D97-AF65-F5344CB8AC3E}">
        <p14:creationId xmlns:p14="http://schemas.microsoft.com/office/powerpoint/2010/main" xmlns="" val="3467995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r>
              <a:rPr lang="lv-LV" smtClean="0"/>
              <a:t>09.09.2009.</a:t>
            </a:r>
          </a:p>
        </p:txBody>
      </p:sp>
      <p:sp>
        <p:nvSpPr>
          <p:cNvPr id="22531" name="Rectangle 2"/>
          <p:cNvSpPr>
            <a:spLocks noGrp="1" noChangeArrowheads="1"/>
          </p:cNvSpPr>
          <p:nvPr>
            <p:ph type="hdr" sz="quarter"/>
          </p:nvPr>
        </p:nvSpPr>
        <p:spPr>
          <a:noFill/>
        </p:spPr>
        <p:txBody>
          <a:bodyPr/>
          <a:lstStyle/>
          <a:p>
            <a:r>
              <a:rPr lang="lv-LV" smtClean="0"/>
              <a:t>IZM, SF progress 2004-2006 un 2007-2013</a:t>
            </a:r>
          </a:p>
        </p:txBody>
      </p:sp>
      <p:sp>
        <p:nvSpPr>
          <p:cNvPr id="22532" name="Rectangle 6"/>
          <p:cNvSpPr txBox="1">
            <a:spLocks noGrp="1" noChangeArrowheads="1"/>
          </p:cNvSpPr>
          <p:nvPr/>
        </p:nvSpPr>
        <p:spPr bwMode="auto">
          <a:xfrm>
            <a:off x="1" y="9445072"/>
            <a:ext cx="2929365" cy="495855"/>
          </a:xfrm>
          <a:prstGeom prst="rect">
            <a:avLst/>
          </a:prstGeom>
          <a:noFill/>
          <a:ln w="9525">
            <a:noFill/>
            <a:miter lim="800000"/>
            <a:headEnd/>
            <a:tailEnd/>
          </a:ln>
        </p:spPr>
        <p:txBody>
          <a:bodyPr lIns="90833" tIns="45416" rIns="90833" bIns="45416" anchor="b"/>
          <a:lstStyle/>
          <a:p>
            <a:r>
              <a:rPr lang="lv-LV" sz="1200" dirty="0"/>
              <a:t>IZM ziņojums, 12.03.2008.</a:t>
            </a:r>
          </a:p>
        </p:txBody>
      </p:sp>
      <p:sp>
        <p:nvSpPr>
          <p:cNvPr id="22533" name="Rectangle 7"/>
          <p:cNvSpPr>
            <a:spLocks noGrp="1" noChangeArrowheads="1"/>
          </p:cNvSpPr>
          <p:nvPr>
            <p:ph type="sldNum" sz="quarter" idx="5"/>
          </p:nvPr>
        </p:nvSpPr>
        <p:spPr>
          <a:noFill/>
        </p:spPr>
        <p:txBody>
          <a:bodyPr/>
          <a:lstStyle/>
          <a:p>
            <a:fld id="{B8782FE8-07EC-4263-A6A5-2A7646348677}" type="slidenum">
              <a:rPr lang="lv-LV" smtClean="0"/>
              <a:pPr/>
              <a:t>18</a:t>
            </a:fld>
            <a:endParaRPr lang="lv-LV" smtClean="0"/>
          </a:p>
        </p:txBody>
      </p:sp>
      <p:sp>
        <p:nvSpPr>
          <p:cNvPr id="22534" name="Rectangle 2"/>
          <p:cNvSpPr>
            <a:spLocks noGrp="1" noRot="1" noChangeAspect="1" noChangeArrowheads="1" noTextEdit="1"/>
          </p:cNvSpPr>
          <p:nvPr>
            <p:ph type="sldImg"/>
          </p:nvPr>
        </p:nvSpPr>
        <p:spPr>
          <a:ln/>
        </p:spPr>
      </p:sp>
      <p:sp>
        <p:nvSpPr>
          <p:cNvPr id="22535"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lvl1pPr>
              <a:defRPr/>
            </a:lvl1pPr>
          </a:lstStyle>
          <a:p>
            <a:fld id="{4E0168E3-509F-4F9B-9D5F-FA8FEB9EEFAA}" type="datetime1">
              <a:rPr lang="lv-LV" smtClean="0"/>
              <a:pPr/>
              <a:t>25.03.2014</a:t>
            </a:fld>
            <a:endParaRPr lang="lv-LV"/>
          </a:p>
        </p:txBody>
      </p:sp>
      <p:sp>
        <p:nvSpPr>
          <p:cNvPr id="5" name="Footer Placeholder 4"/>
          <p:cNvSpPr>
            <a:spLocks noGrp="1"/>
          </p:cNvSpPr>
          <p:nvPr>
            <p:ph type="ftr" sz="quarter" idx="11"/>
          </p:nvPr>
        </p:nvSpPr>
        <p:spPr/>
        <p:txBody>
          <a:bodyPr/>
          <a:lstStyle>
            <a:lvl1pPr>
              <a:defRPr/>
            </a:lvl1pPr>
          </a:lstStyle>
          <a:p>
            <a:endParaRPr lang="lv-LV"/>
          </a:p>
        </p:txBody>
      </p:sp>
      <p:sp>
        <p:nvSpPr>
          <p:cNvPr id="6" name="Slide Number Placeholder 5"/>
          <p:cNvSpPr>
            <a:spLocks noGrp="1"/>
          </p:cNvSpPr>
          <p:nvPr>
            <p:ph type="sldNum" sz="quarter" idx="12"/>
          </p:nvPr>
        </p:nvSpPr>
        <p:spPr/>
        <p:txBody>
          <a:bodyPr/>
          <a:lstStyle>
            <a:lvl1pPr>
              <a:defRPr/>
            </a:lvl1pPr>
          </a:lstStyle>
          <a:p>
            <a:fld id="{5A4DD297-334F-4E6D-8F95-5CEFCBC8A311}" type="slidenum">
              <a:rPr lang="lv-LV"/>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fld id="{6928D7C4-8D5B-406C-AC95-CFA62CEACD85}" type="datetime1">
              <a:rPr lang="lv-LV" smtClean="0"/>
              <a:pPr/>
              <a:t>25.03.2014</a:t>
            </a:fld>
            <a:endParaRPr lang="lv-LV"/>
          </a:p>
        </p:txBody>
      </p:sp>
      <p:sp>
        <p:nvSpPr>
          <p:cNvPr id="5" name="Footer Placeholder 4"/>
          <p:cNvSpPr>
            <a:spLocks noGrp="1"/>
          </p:cNvSpPr>
          <p:nvPr>
            <p:ph type="ftr" sz="quarter" idx="11"/>
          </p:nvPr>
        </p:nvSpPr>
        <p:spPr/>
        <p:txBody>
          <a:bodyPr/>
          <a:lstStyle>
            <a:lvl1pPr>
              <a:defRPr/>
            </a:lvl1pPr>
          </a:lstStyle>
          <a:p>
            <a:endParaRPr lang="lv-LV"/>
          </a:p>
        </p:txBody>
      </p:sp>
      <p:sp>
        <p:nvSpPr>
          <p:cNvPr id="6" name="Slide Number Placeholder 5"/>
          <p:cNvSpPr>
            <a:spLocks noGrp="1"/>
          </p:cNvSpPr>
          <p:nvPr>
            <p:ph type="sldNum" sz="quarter" idx="12"/>
          </p:nvPr>
        </p:nvSpPr>
        <p:spPr/>
        <p:txBody>
          <a:bodyPr/>
          <a:lstStyle>
            <a:lvl1pPr>
              <a:defRPr/>
            </a:lvl1pPr>
          </a:lstStyle>
          <a:p>
            <a:fld id="{819CC187-F0EC-4CED-8982-C261BE5D668E}" type="slidenum">
              <a:rPr lang="lv-LV"/>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fld id="{57ABEE73-85A7-418B-8BA5-C7018211EF77}" type="datetime1">
              <a:rPr lang="lv-LV" smtClean="0"/>
              <a:pPr/>
              <a:t>25.03.2014</a:t>
            </a:fld>
            <a:endParaRPr lang="lv-LV"/>
          </a:p>
        </p:txBody>
      </p:sp>
      <p:sp>
        <p:nvSpPr>
          <p:cNvPr id="5" name="Footer Placeholder 4"/>
          <p:cNvSpPr>
            <a:spLocks noGrp="1"/>
          </p:cNvSpPr>
          <p:nvPr>
            <p:ph type="ftr" sz="quarter" idx="11"/>
          </p:nvPr>
        </p:nvSpPr>
        <p:spPr/>
        <p:txBody>
          <a:bodyPr/>
          <a:lstStyle>
            <a:lvl1pPr>
              <a:defRPr/>
            </a:lvl1pPr>
          </a:lstStyle>
          <a:p>
            <a:endParaRPr lang="lv-LV"/>
          </a:p>
        </p:txBody>
      </p:sp>
      <p:sp>
        <p:nvSpPr>
          <p:cNvPr id="6" name="Slide Number Placeholder 5"/>
          <p:cNvSpPr>
            <a:spLocks noGrp="1"/>
          </p:cNvSpPr>
          <p:nvPr>
            <p:ph type="sldNum" sz="quarter" idx="12"/>
          </p:nvPr>
        </p:nvSpPr>
        <p:spPr/>
        <p:txBody>
          <a:bodyPr/>
          <a:lstStyle>
            <a:lvl1pPr>
              <a:defRPr/>
            </a:lvl1pPr>
          </a:lstStyle>
          <a:p>
            <a:fld id="{CA250B0C-BB39-4BDE-BD2B-E134954A3EB9}" type="slidenum">
              <a:rPr lang="lv-LV"/>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fld id="{3FC76647-9974-4477-A497-9E779480C843}" type="datetime1">
              <a:rPr lang="lv-LV" smtClean="0"/>
              <a:pPr/>
              <a:t>25.03.2014</a:t>
            </a:fld>
            <a:endParaRPr lang="lv-LV"/>
          </a:p>
        </p:txBody>
      </p:sp>
      <p:sp>
        <p:nvSpPr>
          <p:cNvPr id="5" name="Footer Placeholder 4"/>
          <p:cNvSpPr>
            <a:spLocks noGrp="1"/>
          </p:cNvSpPr>
          <p:nvPr>
            <p:ph type="ftr" sz="quarter" idx="11"/>
          </p:nvPr>
        </p:nvSpPr>
        <p:spPr/>
        <p:txBody>
          <a:bodyPr/>
          <a:lstStyle>
            <a:lvl1pPr>
              <a:defRPr/>
            </a:lvl1pPr>
          </a:lstStyle>
          <a:p>
            <a:endParaRPr lang="lv-LV"/>
          </a:p>
        </p:txBody>
      </p:sp>
      <p:sp>
        <p:nvSpPr>
          <p:cNvPr id="6" name="Slide Number Placeholder 5"/>
          <p:cNvSpPr>
            <a:spLocks noGrp="1"/>
          </p:cNvSpPr>
          <p:nvPr>
            <p:ph type="sldNum" sz="quarter" idx="12"/>
          </p:nvPr>
        </p:nvSpPr>
        <p:spPr/>
        <p:txBody>
          <a:bodyPr/>
          <a:lstStyle>
            <a:lvl1pPr>
              <a:defRPr/>
            </a:lvl1pPr>
          </a:lstStyle>
          <a:p>
            <a:fld id="{EC4AFF43-4CA7-4304-8B92-E220986A067F}" type="slidenum">
              <a:rPr lang="lv-LV"/>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594D4A5-48E9-4710-A065-D227F6C8628F}" type="datetime1">
              <a:rPr lang="lv-LV" smtClean="0"/>
              <a:pPr/>
              <a:t>25.03.2014</a:t>
            </a:fld>
            <a:endParaRPr lang="lv-LV"/>
          </a:p>
        </p:txBody>
      </p:sp>
      <p:sp>
        <p:nvSpPr>
          <p:cNvPr id="5" name="Footer Placeholder 4"/>
          <p:cNvSpPr>
            <a:spLocks noGrp="1"/>
          </p:cNvSpPr>
          <p:nvPr>
            <p:ph type="ftr" sz="quarter" idx="11"/>
          </p:nvPr>
        </p:nvSpPr>
        <p:spPr/>
        <p:txBody>
          <a:bodyPr/>
          <a:lstStyle>
            <a:lvl1pPr>
              <a:defRPr/>
            </a:lvl1pPr>
          </a:lstStyle>
          <a:p>
            <a:endParaRPr lang="lv-LV"/>
          </a:p>
        </p:txBody>
      </p:sp>
      <p:sp>
        <p:nvSpPr>
          <p:cNvPr id="6" name="Slide Number Placeholder 5"/>
          <p:cNvSpPr>
            <a:spLocks noGrp="1"/>
          </p:cNvSpPr>
          <p:nvPr>
            <p:ph type="sldNum" sz="quarter" idx="12"/>
          </p:nvPr>
        </p:nvSpPr>
        <p:spPr/>
        <p:txBody>
          <a:bodyPr/>
          <a:lstStyle>
            <a:lvl1pPr>
              <a:defRPr/>
            </a:lvl1pPr>
          </a:lstStyle>
          <a:p>
            <a:fld id="{8F3D9A27-50D3-44FA-BFD0-6B50A0B49411}" type="slidenum">
              <a:rPr lang="lv-LV"/>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3"/>
          <p:cNvSpPr>
            <a:spLocks noGrp="1"/>
          </p:cNvSpPr>
          <p:nvPr>
            <p:ph type="dt" sz="half" idx="10"/>
          </p:nvPr>
        </p:nvSpPr>
        <p:spPr/>
        <p:txBody>
          <a:bodyPr/>
          <a:lstStyle>
            <a:lvl1pPr>
              <a:defRPr/>
            </a:lvl1pPr>
          </a:lstStyle>
          <a:p>
            <a:fld id="{3FB05C41-620F-44B4-9F90-AFF3EEEFA7A0}" type="datetime1">
              <a:rPr lang="lv-LV" smtClean="0"/>
              <a:pPr/>
              <a:t>25.03.2014</a:t>
            </a:fld>
            <a:endParaRPr lang="lv-LV"/>
          </a:p>
        </p:txBody>
      </p:sp>
      <p:sp>
        <p:nvSpPr>
          <p:cNvPr id="6" name="Footer Placeholder 4"/>
          <p:cNvSpPr>
            <a:spLocks noGrp="1"/>
          </p:cNvSpPr>
          <p:nvPr>
            <p:ph type="ftr" sz="quarter" idx="11"/>
          </p:nvPr>
        </p:nvSpPr>
        <p:spPr/>
        <p:txBody>
          <a:bodyPr/>
          <a:lstStyle>
            <a:lvl1pPr>
              <a:defRPr/>
            </a:lvl1pPr>
          </a:lstStyle>
          <a:p>
            <a:endParaRPr lang="lv-LV"/>
          </a:p>
        </p:txBody>
      </p:sp>
      <p:sp>
        <p:nvSpPr>
          <p:cNvPr id="7" name="Slide Number Placeholder 5"/>
          <p:cNvSpPr>
            <a:spLocks noGrp="1"/>
          </p:cNvSpPr>
          <p:nvPr>
            <p:ph type="sldNum" sz="quarter" idx="12"/>
          </p:nvPr>
        </p:nvSpPr>
        <p:spPr/>
        <p:txBody>
          <a:bodyPr/>
          <a:lstStyle>
            <a:lvl1pPr>
              <a:defRPr/>
            </a:lvl1pPr>
          </a:lstStyle>
          <a:p>
            <a:fld id="{8F34FCD7-6D9A-4595-A53A-09D6C72CCAA3}" type="slidenum">
              <a:rPr lang="lv-LV"/>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3"/>
          <p:cNvSpPr>
            <a:spLocks noGrp="1"/>
          </p:cNvSpPr>
          <p:nvPr>
            <p:ph type="dt" sz="half" idx="10"/>
          </p:nvPr>
        </p:nvSpPr>
        <p:spPr/>
        <p:txBody>
          <a:bodyPr/>
          <a:lstStyle>
            <a:lvl1pPr>
              <a:defRPr/>
            </a:lvl1pPr>
          </a:lstStyle>
          <a:p>
            <a:fld id="{3D13C69E-EBF0-4295-A98D-07A64DA7991A}" type="datetime1">
              <a:rPr lang="lv-LV" smtClean="0"/>
              <a:pPr/>
              <a:t>25.03.2014</a:t>
            </a:fld>
            <a:endParaRPr lang="lv-LV"/>
          </a:p>
        </p:txBody>
      </p:sp>
      <p:sp>
        <p:nvSpPr>
          <p:cNvPr id="8" name="Footer Placeholder 4"/>
          <p:cNvSpPr>
            <a:spLocks noGrp="1"/>
          </p:cNvSpPr>
          <p:nvPr>
            <p:ph type="ftr" sz="quarter" idx="11"/>
          </p:nvPr>
        </p:nvSpPr>
        <p:spPr/>
        <p:txBody>
          <a:bodyPr/>
          <a:lstStyle>
            <a:lvl1pPr>
              <a:defRPr/>
            </a:lvl1pPr>
          </a:lstStyle>
          <a:p>
            <a:endParaRPr lang="lv-LV"/>
          </a:p>
        </p:txBody>
      </p:sp>
      <p:sp>
        <p:nvSpPr>
          <p:cNvPr id="9" name="Slide Number Placeholder 5"/>
          <p:cNvSpPr>
            <a:spLocks noGrp="1"/>
          </p:cNvSpPr>
          <p:nvPr>
            <p:ph type="sldNum" sz="quarter" idx="12"/>
          </p:nvPr>
        </p:nvSpPr>
        <p:spPr/>
        <p:txBody>
          <a:bodyPr/>
          <a:lstStyle>
            <a:lvl1pPr>
              <a:defRPr/>
            </a:lvl1pPr>
          </a:lstStyle>
          <a:p>
            <a:fld id="{9E553F2B-0A2C-4DFC-877C-1961E9C63F91}" type="slidenum">
              <a:rPr lang="lv-LV"/>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3"/>
          <p:cNvSpPr>
            <a:spLocks noGrp="1"/>
          </p:cNvSpPr>
          <p:nvPr>
            <p:ph type="dt" sz="half" idx="10"/>
          </p:nvPr>
        </p:nvSpPr>
        <p:spPr/>
        <p:txBody>
          <a:bodyPr/>
          <a:lstStyle>
            <a:lvl1pPr>
              <a:defRPr/>
            </a:lvl1pPr>
          </a:lstStyle>
          <a:p>
            <a:fld id="{2E22162F-83B2-46AF-97AF-3603C33EAA43}" type="datetime1">
              <a:rPr lang="lv-LV" smtClean="0"/>
              <a:pPr/>
              <a:t>25.03.2014</a:t>
            </a:fld>
            <a:endParaRPr lang="lv-LV"/>
          </a:p>
        </p:txBody>
      </p:sp>
      <p:sp>
        <p:nvSpPr>
          <p:cNvPr id="4" name="Footer Placeholder 4"/>
          <p:cNvSpPr>
            <a:spLocks noGrp="1"/>
          </p:cNvSpPr>
          <p:nvPr>
            <p:ph type="ftr" sz="quarter" idx="11"/>
          </p:nvPr>
        </p:nvSpPr>
        <p:spPr/>
        <p:txBody>
          <a:bodyPr/>
          <a:lstStyle>
            <a:lvl1pPr>
              <a:defRPr/>
            </a:lvl1pPr>
          </a:lstStyle>
          <a:p>
            <a:endParaRPr lang="lv-LV"/>
          </a:p>
        </p:txBody>
      </p:sp>
      <p:sp>
        <p:nvSpPr>
          <p:cNvPr id="5" name="Slide Number Placeholder 5"/>
          <p:cNvSpPr>
            <a:spLocks noGrp="1"/>
          </p:cNvSpPr>
          <p:nvPr>
            <p:ph type="sldNum" sz="quarter" idx="12"/>
          </p:nvPr>
        </p:nvSpPr>
        <p:spPr/>
        <p:txBody>
          <a:bodyPr/>
          <a:lstStyle>
            <a:lvl1pPr>
              <a:defRPr/>
            </a:lvl1pPr>
          </a:lstStyle>
          <a:p>
            <a:fld id="{7AF1F793-73D6-4F6F-9B60-FDC020CC7C3C}" type="slidenum">
              <a:rPr lang="lv-LV"/>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33FD879-3E74-464F-AA6E-D9DB41E23529}" type="datetime1">
              <a:rPr lang="lv-LV" smtClean="0"/>
              <a:pPr/>
              <a:t>25.03.2014</a:t>
            </a:fld>
            <a:endParaRPr lang="lv-LV"/>
          </a:p>
        </p:txBody>
      </p:sp>
      <p:sp>
        <p:nvSpPr>
          <p:cNvPr id="3" name="Footer Placeholder 4"/>
          <p:cNvSpPr>
            <a:spLocks noGrp="1"/>
          </p:cNvSpPr>
          <p:nvPr>
            <p:ph type="ftr" sz="quarter" idx="11"/>
          </p:nvPr>
        </p:nvSpPr>
        <p:spPr/>
        <p:txBody>
          <a:bodyPr/>
          <a:lstStyle>
            <a:lvl1pPr>
              <a:defRPr/>
            </a:lvl1pPr>
          </a:lstStyle>
          <a:p>
            <a:endParaRPr lang="lv-LV"/>
          </a:p>
        </p:txBody>
      </p:sp>
      <p:sp>
        <p:nvSpPr>
          <p:cNvPr id="4" name="Slide Number Placeholder 5"/>
          <p:cNvSpPr>
            <a:spLocks noGrp="1"/>
          </p:cNvSpPr>
          <p:nvPr>
            <p:ph type="sldNum" sz="quarter" idx="12"/>
          </p:nvPr>
        </p:nvSpPr>
        <p:spPr/>
        <p:txBody>
          <a:bodyPr/>
          <a:lstStyle>
            <a:lvl1pPr>
              <a:defRPr/>
            </a:lvl1pPr>
          </a:lstStyle>
          <a:p>
            <a:fld id="{193EEA32-4420-4DC5-8D09-6AE762D88978}" type="slidenum">
              <a:rPr lang="lv-LV"/>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DE4CC02-8DD1-4B17-9F46-B6668C27E72D}" type="datetime1">
              <a:rPr lang="lv-LV" smtClean="0"/>
              <a:pPr/>
              <a:t>25.03.2014</a:t>
            </a:fld>
            <a:endParaRPr lang="lv-LV"/>
          </a:p>
        </p:txBody>
      </p:sp>
      <p:sp>
        <p:nvSpPr>
          <p:cNvPr id="6" name="Footer Placeholder 4"/>
          <p:cNvSpPr>
            <a:spLocks noGrp="1"/>
          </p:cNvSpPr>
          <p:nvPr>
            <p:ph type="ftr" sz="quarter" idx="11"/>
          </p:nvPr>
        </p:nvSpPr>
        <p:spPr/>
        <p:txBody>
          <a:bodyPr/>
          <a:lstStyle>
            <a:lvl1pPr>
              <a:defRPr/>
            </a:lvl1pPr>
          </a:lstStyle>
          <a:p>
            <a:endParaRPr lang="lv-LV"/>
          </a:p>
        </p:txBody>
      </p:sp>
      <p:sp>
        <p:nvSpPr>
          <p:cNvPr id="7" name="Slide Number Placeholder 5"/>
          <p:cNvSpPr>
            <a:spLocks noGrp="1"/>
          </p:cNvSpPr>
          <p:nvPr>
            <p:ph type="sldNum" sz="quarter" idx="12"/>
          </p:nvPr>
        </p:nvSpPr>
        <p:spPr/>
        <p:txBody>
          <a:bodyPr/>
          <a:lstStyle>
            <a:lvl1pPr>
              <a:defRPr/>
            </a:lvl1pPr>
          </a:lstStyle>
          <a:p>
            <a:fld id="{A2985B1D-336A-46AF-90CE-1F753DC3A86E}" type="slidenum">
              <a:rPr lang="lv-LV"/>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45061CE-24D8-4A15-9578-89DBB1E24898}" type="datetime1">
              <a:rPr lang="lv-LV" smtClean="0"/>
              <a:pPr/>
              <a:t>25.03.2014</a:t>
            </a:fld>
            <a:endParaRPr lang="lv-LV"/>
          </a:p>
        </p:txBody>
      </p:sp>
      <p:sp>
        <p:nvSpPr>
          <p:cNvPr id="6" name="Footer Placeholder 4"/>
          <p:cNvSpPr>
            <a:spLocks noGrp="1"/>
          </p:cNvSpPr>
          <p:nvPr>
            <p:ph type="ftr" sz="quarter" idx="11"/>
          </p:nvPr>
        </p:nvSpPr>
        <p:spPr/>
        <p:txBody>
          <a:bodyPr/>
          <a:lstStyle>
            <a:lvl1pPr>
              <a:defRPr/>
            </a:lvl1pPr>
          </a:lstStyle>
          <a:p>
            <a:endParaRPr lang="lv-LV"/>
          </a:p>
        </p:txBody>
      </p:sp>
      <p:sp>
        <p:nvSpPr>
          <p:cNvPr id="7" name="Slide Number Placeholder 5"/>
          <p:cNvSpPr>
            <a:spLocks noGrp="1"/>
          </p:cNvSpPr>
          <p:nvPr>
            <p:ph type="sldNum" sz="quarter" idx="12"/>
          </p:nvPr>
        </p:nvSpPr>
        <p:spPr/>
        <p:txBody>
          <a:bodyPr/>
          <a:lstStyle>
            <a:lvl1pPr>
              <a:defRPr/>
            </a:lvl1pPr>
          </a:lstStyle>
          <a:p>
            <a:fld id="{8CA9732D-E0FD-4266-827B-9435BC2FDA23}" type="slidenum">
              <a:rPr lang="lv-LV"/>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lv-LV"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34E971C1-EBF2-410A-B52A-0BF495178D57}" type="datetime1">
              <a:rPr lang="lv-LV" smtClean="0"/>
              <a:pPr/>
              <a:t>25.03.2014</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3D12D752-353F-424C-AECE-46ECECE2035C}" type="slidenum">
              <a:rPr lang="lv-LV"/>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3.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4" descr="http://www.esfondi.lv/upload/Logotipi/ES_divkrasains.jpg"/>
          <p:cNvPicPr>
            <a:picLocks noChangeAspect="1" noChangeArrowheads="1"/>
          </p:cNvPicPr>
          <p:nvPr/>
        </p:nvPicPr>
        <p:blipFill>
          <a:blip r:embed="rId2" cstate="print"/>
          <a:srcRect/>
          <a:stretch>
            <a:fillRect/>
          </a:stretch>
        </p:blipFill>
        <p:spPr bwMode="auto">
          <a:xfrm>
            <a:off x="5652120" y="5805264"/>
            <a:ext cx="792088" cy="659552"/>
          </a:xfrm>
          <a:prstGeom prst="rect">
            <a:avLst/>
          </a:prstGeom>
          <a:noFill/>
          <a:ln w="9525">
            <a:noFill/>
            <a:miter lim="800000"/>
            <a:headEnd/>
            <a:tailEnd/>
          </a:ln>
        </p:spPr>
      </p:pic>
      <p:pic>
        <p:nvPicPr>
          <p:cNvPr id="2052" name="Picture 6" descr="C:\Users\isile\Desktop\Krasains\ESF-large.jpg"/>
          <p:cNvPicPr>
            <a:picLocks noChangeAspect="1" noChangeArrowheads="1"/>
          </p:cNvPicPr>
          <p:nvPr/>
        </p:nvPicPr>
        <p:blipFill>
          <a:blip r:embed="rId3" cstate="print"/>
          <a:srcRect/>
          <a:stretch>
            <a:fillRect/>
          </a:stretch>
        </p:blipFill>
        <p:spPr bwMode="auto">
          <a:xfrm>
            <a:off x="7452321" y="5858174"/>
            <a:ext cx="797910" cy="595162"/>
          </a:xfrm>
          <a:prstGeom prst="rect">
            <a:avLst/>
          </a:prstGeom>
          <a:noFill/>
          <a:ln w="9525">
            <a:noFill/>
            <a:miter lim="800000"/>
            <a:headEnd/>
            <a:tailEnd/>
          </a:ln>
        </p:spPr>
      </p:pic>
      <p:pic>
        <p:nvPicPr>
          <p:cNvPr id="2053" name="Picture 9" descr="ERAF-majas lapai.JPG"/>
          <p:cNvPicPr>
            <a:picLocks noChangeAspect="1"/>
          </p:cNvPicPr>
          <p:nvPr/>
        </p:nvPicPr>
        <p:blipFill>
          <a:blip r:embed="rId4" cstate="print"/>
          <a:srcRect/>
          <a:stretch>
            <a:fillRect/>
          </a:stretch>
        </p:blipFill>
        <p:spPr bwMode="auto">
          <a:xfrm>
            <a:off x="6444208" y="5805264"/>
            <a:ext cx="1008112" cy="672510"/>
          </a:xfrm>
          <a:prstGeom prst="rect">
            <a:avLst/>
          </a:prstGeom>
          <a:noFill/>
          <a:ln w="9525">
            <a:noFill/>
            <a:miter lim="800000"/>
            <a:headEnd/>
            <a:tailEnd/>
          </a:ln>
        </p:spPr>
      </p:pic>
      <p:pic>
        <p:nvPicPr>
          <p:cNvPr id="6" name="Picture 5" descr="Picture1.jpg"/>
          <p:cNvPicPr>
            <a:picLocks noChangeAspect="1"/>
          </p:cNvPicPr>
          <p:nvPr/>
        </p:nvPicPr>
        <p:blipFill>
          <a:blip r:embed="rId5" cstate="print"/>
          <a:stretch>
            <a:fillRect/>
          </a:stretch>
        </p:blipFill>
        <p:spPr>
          <a:xfrm>
            <a:off x="0" y="188640"/>
            <a:ext cx="9143999" cy="5256584"/>
          </a:xfrm>
          <a:prstGeom prst="rect">
            <a:avLst/>
          </a:prstGeom>
        </p:spPr>
      </p:pic>
      <p:sp>
        <p:nvSpPr>
          <p:cNvPr id="8" name="Virsraksts 1"/>
          <p:cNvSpPr txBox="1">
            <a:spLocks/>
          </p:cNvSpPr>
          <p:nvPr/>
        </p:nvSpPr>
        <p:spPr bwMode="auto">
          <a:xfrm>
            <a:off x="683568" y="1340768"/>
            <a:ext cx="7772400" cy="381642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endParaRPr lang="lv-LV" sz="3200" b="1" dirty="0" smtClean="0">
              <a:solidFill>
                <a:srgbClr val="005374"/>
              </a:solidFill>
              <a:latin typeface="Century Gothic" pitchFamily="34" charset="0"/>
              <a:ea typeface="Calibri" pitchFamily="34" charset="0"/>
              <a:cs typeface="Calibri" pitchFamily="34" charset="0"/>
            </a:endParaRPr>
          </a:p>
          <a:p>
            <a:pPr lvl="0" algn="ctr">
              <a:defRPr/>
            </a:pPr>
            <a:endParaRPr lang="lv-LV" sz="3200" b="1" dirty="0" smtClean="0">
              <a:solidFill>
                <a:srgbClr val="005374"/>
              </a:solidFill>
              <a:latin typeface="Century Gothic" pitchFamily="34" charset="0"/>
              <a:ea typeface="Calibri" pitchFamily="34" charset="0"/>
              <a:cs typeface="Calibri" pitchFamily="34" charset="0"/>
            </a:endParaRPr>
          </a:p>
          <a:p>
            <a:pPr lvl="0" algn="ctr">
              <a:defRPr/>
            </a:pPr>
            <a:endParaRPr lang="lv-LV" sz="3200" b="1" dirty="0" smtClean="0">
              <a:solidFill>
                <a:srgbClr val="005374"/>
              </a:solidFill>
              <a:latin typeface="Century Gothic" pitchFamily="34" charset="0"/>
              <a:ea typeface="Calibri" pitchFamily="34" charset="0"/>
              <a:cs typeface="Calibri" pitchFamily="34" charset="0"/>
            </a:endParaRPr>
          </a:p>
          <a:p>
            <a:pPr lvl="0" algn="ctr">
              <a:defRPr/>
            </a:pPr>
            <a:endParaRPr lang="lv-LV" sz="3200" b="1" dirty="0" smtClean="0">
              <a:solidFill>
                <a:srgbClr val="005374"/>
              </a:solidFill>
              <a:latin typeface="Century Gothic" pitchFamily="34" charset="0"/>
              <a:ea typeface="Calibri" pitchFamily="34" charset="0"/>
              <a:cs typeface="Calibri" pitchFamily="34" charset="0"/>
            </a:endParaRPr>
          </a:p>
          <a:p>
            <a:pPr lvl="0" algn="ctr">
              <a:defRPr/>
            </a:pPr>
            <a:endParaRPr lang="lv-LV" sz="3200" b="1" dirty="0" smtClean="0">
              <a:solidFill>
                <a:srgbClr val="005374"/>
              </a:solidFill>
              <a:latin typeface="Century Gothic" pitchFamily="34" charset="0"/>
              <a:ea typeface="Calibri" pitchFamily="34" charset="0"/>
              <a:cs typeface="Calibri" pitchFamily="34" charset="0"/>
            </a:endParaRPr>
          </a:p>
          <a:p>
            <a:pPr lvl="0" algn="ctr">
              <a:defRPr/>
            </a:pPr>
            <a:r>
              <a:rPr lang="lv-LV" sz="3200" b="1" dirty="0" smtClean="0">
                <a:solidFill>
                  <a:srgbClr val="005374"/>
                </a:solidFill>
                <a:latin typeface="Century Gothic" pitchFamily="34" charset="0"/>
                <a:ea typeface="Calibri" pitchFamily="34" charset="0"/>
                <a:cs typeface="Calibri" pitchFamily="34" charset="0"/>
              </a:rPr>
              <a:t>ES struktūrfondu 2014-2020</a:t>
            </a:r>
            <a:br>
              <a:rPr lang="lv-LV" sz="3200" b="1" dirty="0" smtClean="0">
                <a:solidFill>
                  <a:srgbClr val="005374"/>
                </a:solidFill>
                <a:latin typeface="Century Gothic" pitchFamily="34" charset="0"/>
                <a:ea typeface="Calibri" pitchFamily="34" charset="0"/>
                <a:cs typeface="Calibri" pitchFamily="34" charset="0"/>
              </a:rPr>
            </a:br>
            <a:r>
              <a:rPr lang="lv-LV" sz="3200" b="1" dirty="0" smtClean="0">
                <a:solidFill>
                  <a:srgbClr val="005374"/>
                </a:solidFill>
                <a:latin typeface="Century Gothic" pitchFamily="34" charset="0"/>
                <a:ea typeface="Calibri" pitchFamily="34" charset="0"/>
                <a:cs typeface="Calibri" pitchFamily="34" charset="0"/>
              </a:rPr>
              <a:t>ieguldījumi izglītībā nacionālas un reģionālas nozīmes attīstības centros   </a:t>
            </a:r>
            <a:endParaRPr lang="lv-LV" sz="2000" b="1" dirty="0" smtClean="0">
              <a:solidFill>
                <a:srgbClr val="C00000"/>
              </a:solidFill>
              <a:effectLst>
                <a:outerShdw blurRad="38100" dist="38100" dir="2700000" algn="tl">
                  <a:srgbClr val="C0C0C0"/>
                </a:outerShdw>
              </a:effectLst>
              <a:latin typeface="Arial" pitchFamily="34" charset="0"/>
              <a:ea typeface="+mj-ea"/>
              <a:cs typeface="Arial" pitchFamily="34" charset="0"/>
            </a:endParaRPr>
          </a:p>
          <a:p>
            <a:pPr lvl="0" algn="ctr">
              <a:defRPr/>
            </a:pPr>
            <a:endParaRPr kumimoji="0" lang="lv-LV" sz="2000" b="1" i="0" u="none" strike="noStrike" kern="1200" cap="none" spc="0" normalizeH="0" baseline="0" noProof="0" dirty="0" smtClean="0">
              <a:ln>
                <a:noFill/>
              </a:ln>
              <a:solidFill>
                <a:srgbClr val="C00000"/>
              </a:solidFill>
              <a:effectLst>
                <a:outerShdw blurRad="38100" dist="38100" dir="2700000" algn="tl">
                  <a:srgbClr val="C0C0C0"/>
                </a:outerShdw>
              </a:effectLst>
              <a:uLnTx/>
              <a:uFillTx/>
              <a:latin typeface="Arial" pitchFamily="34" charset="0"/>
              <a:ea typeface="+mj-ea"/>
              <a:cs typeface="Arial" pitchFamily="34" charset="0"/>
            </a:endParaRPr>
          </a:p>
          <a:p>
            <a:pPr lvl="0" algn="ctr">
              <a:defRPr/>
            </a:pPr>
            <a:r>
              <a:rPr kumimoji="0" lang="lv-LV" sz="2000" u="none" strike="noStrike" kern="1200" cap="none" spc="0" normalizeH="0" baseline="0" noProof="0" dirty="0" smtClean="0">
                <a:ln>
                  <a:noFill/>
                </a:ln>
                <a:solidFill>
                  <a:srgbClr val="C00000"/>
                </a:solidFill>
                <a:uLnTx/>
                <a:uFillTx/>
                <a:latin typeface="Arial" pitchFamily="34" charset="0"/>
                <a:ea typeface="+mj-ea"/>
                <a:cs typeface="Arial" pitchFamily="34" charset="0"/>
              </a:rPr>
              <a:t>Vidzemes</a:t>
            </a:r>
            <a:r>
              <a:rPr kumimoji="0" lang="lv-LV" sz="2000" u="none" strike="noStrike" kern="1200" cap="none" spc="0" normalizeH="0" noProof="0" dirty="0" smtClean="0">
                <a:ln>
                  <a:noFill/>
                </a:ln>
                <a:solidFill>
                  <a:srgbClr val="C00000"/>
                </a:solidFill>
                <a:uLnTx/>
                <a:uFillTx/>
                <a:latin typeface="Arial" pitchFamily="34" charset="0"/>
                <a:ea typeface="+mj-ea"/>
                <a:cs typeface="Arial" pitchFamily="34" charset="0"/>
              </a:rPr>
              <a:t> plānošanas reģiona Attīstības padomes sēde</a:t>
            </a:r>
            <a:r>
              <a:rPr kumimoji="0" lang="lv-LV" sz="2000" u="none" strike="noStrike" kern="1200" cap="none" spc="0" normalizeH="0" noProof="0" dirty="0" smtClean="0">
                <a:ln>
                  <a:noFill/>
                </a:ln>
                <a:solidFill>
                  <a:srgbClr val="C00000"/>
                </a:solidFill>
                <a:effectLst>
                  <a:outerShdw blurRad="38100" dist="38100" dir="2700000" algn="tl">
                    <a:srgbClr val="C0C0C0"/>
                  </a:outerShdw>
                </a:effectLst>
                <a:uLnTx/>
                <a:uFillTx/>
                <a:latin typeface="Arial" pitchFamily="34" charset="0"/>
                <a:ea typeface="+mj-ea"/>
                <a:cs typeface="Arial" pitchFamily="34" charset="0"/>
              </a:rPr>
              <a:t> </a:t>
            </a:r>
            <a:r>
              <a:rPr kumimoji="0" lang="lv-LV" sz="2000" u="none" strike="noStrike" kern="1200" cap="none" spc="0" normalizeH="0" noProof="0" dirty="0" smtClean="0">
                <a:ln>
                  <a:noFill/>
                </a:ln>
                <a:solidFill>
                  <a:schemeClr val="tx2"/>
                </a:solidFill>
                <a:effectLst>
                  <a:outerShdw blurRad="38100" dist="38100" dir="2700000" algn="tl">
                    <a:srgbClr val="C0C0C0"/>
                  </a:outerShdw>
                </a:effectLst>
                <a:uLnTx/>
                <a:uFillTx/>
                <a:latin typeface="Arial" pitchFamily="34" charset="0"/>
                <a:ea typeface="+mj-ea"/>
                <a:cs typeface="Arial" pitchFamily="34" charset="0"/>
              </a:rPr>
              <a:t> </a:t>
            </a:r>
          </a:p>
          <a:p>
            <a:pPr algn="r">
              <a:defRPr/>
            </a:pPr>
            <a:endParaRPr lang="lv-LV" sz="1600" i="1" dirty="0" smtClean="0">
              <a:solidFill>
                <a:schemeClr val="tx2"/>
              </a:solidFill>
              <a:latin typeface="Arial" pitchFamily="34" charset="0"/>
              <a:cs typeface="Arial" pitchFamily="34" charset="0"/>
            </a:endParaRPr>
          </a:p>
          <a:p>
            <a:pPr algn="r">
              <a:defRPr/>
            </a:pPr>
            <a:endParaRPr lang="lv-LV" sz="1600" i="1" dirty="0" smtClean="0">
              <a:solidFill>
                <a:schemeClr val="tx2"/>
              </a:solidFill>
              <a:latin typeface="Arial" pitchFamily="34" charset="0"/>
              <a:cs typeface="Arial" pitchFamily="34" charset="0"/>
            </a:endParaRPr>
          </a:p>
          <a:p>
            <a:pPr algn="r">
              <a:defRPr/>
            </a:pPr>
            <a:endParaRPr lang="lv-LV" sz="1600" i="1" dirty="0" smtClean="0">
              <a:solidFill>
                <a:schemeClr val="tx2"/>
              </a:solidFill>
              <a:latin typeface="Arial" pitchFamily="34" charset="0"/>
              <a:cs typeface="Arial" pitchFamily="34" charset="0"/>
            </a:endParaRPr>
          </a:p>
          <a:p>
            <a:pPr algn="r">
              <a:defRPr/>
            </a:pPr>
            <a:endParaRPr lang="lv-LV" sz="1600" i="1" dirty="0" smtClean="0">
              <a:solidFill>
                <a:schemeClr val="tx2"/>
              </a:solidFill>
              <a:latin typeface="Arial" pitchFamily="34" charset="0"/>
              <a:cs typeface="Arial" pitchFamily="34" charset="0"/>
            </a:endParaRPr>
          </a:p>
          <a:p>
            <a:pPr algn="r">
              <a:defRPr/>
            </a:pPr>
            <a:endParaRPr lang="lv-LV" sz="1600" i="1" dirty="0" smtClean="0">
              <a:solidFill>
                <a:schemeClr val="tx2"/>
              </a:solidFill>
              <a:latin typeface="Arial" pitchFamily="34" charset="0"/>
              <a:cs typeface="Arial" pitchFamily="34" charset="0"/>
            </a:endParaRPr>
          </a:p>
          <a:p>
            <a:pPr algn="r">
              <a:defRPr/>
            </a:pPr>
            <a:r>
              <a:rPr lang="lv-LV" sz="1400" i="1" dirty="0" smtClean="0">
                <a:solidFill>
                  <a:schemeClr val="tx2"/>
                </a:solidFill>
                <a:latin typeface="Arial" pitchFamily="34" charset="0"/>
                <a:cs typeface="Arial" pitchFamily="34" charset="0"/>
              </a:rPr>
              <a:t>2014.gada 26.marts,”Auciema muiža”   </a:t>
            </a:r>
          </a:p>
          <a:p>
            <a:pPr lvl="0" algn="r">
              <a:defRPr/>
            </a:pPr>
            <a:endParaRPr lang="lv-LV" sz="2000" b="1" dirty="0" smtClean="0">
              <a:solidFill>
                <a:schemeClr val="tx2"/>
              </a:solidFill>
              <a:effectLst>
                <a:outerShdw blurRad="38100" dist="38100" dir="2700000" algn="tl">
                  <a:srgbClr val="C0C0C0"/>
                </a:outerShdw>
              </a:effectLst>
              <a:latin typeface="Arial" pitchFamily="34" charset="0"/>
              <a:ea typeface="+mj-ea"/>
              <a:cs typeface="Arial" pitchFamily="34" charset="0"/>
            </a:endParaRPr>
          </a:p>
          <a:p>
            <a:pPr lvl="0" algn="r">
              <a:defRPr/>
            </a:pPr>
            <a:endParaRPr lang="lv-LV" sz="2000" b="1" i="1" dirty="0" smtClean="0">
              <a:solidFill>
                <a:schemeClr val="tx2"/>
              </a:solidFill>
              <a:effectLst>
                <a:outerShdw blurRad="38100" dist="38100" dir="2700000" algn="tl">
                  <a:srgbClr val="C0C0C0"/>
                </a:outerShdw>
              </a:effectLst>
              <a:latin typeface="Arial" pitchFamily="34" charset="0"/>
              <a:ea typeface="+mj-ea"/>
              <a:cs typeface="Arial" pitchFamily="34" charset="0"/>
            </a:endParaRPr>
          </a:p>
          <a:p>
            <a:pPr lvl="0" algn="r">
              <a:defRPr/>
            </a:pPr>
            <a:endParaRPr lang="lv-LV" sz="2000" b="1" i="1" dirty="0" smtClean="0">
              <a:solidFill>
                <a:schemeClr val="tx2"/>
              </a:solidFill>
              <a:effectLst>
                <a:outerShdw blurRad="38100" dist="38100" dir="2700000" algn="tl">
                  <a:srgbClr val="C0C0C0"/>
                </a:outerShdw>
              </a:effectLst>
              <a:latin typeface="Arial" pitchFamily="34" charset="0"/>
              <a:ea typeface="+mj-ea"/>
              <a:cs typeface="Arial" pitchFamily="34" charset="0"/>
            </a:endParaRPr>
          </a:p>
          <a:p>
            <a:pPr lvl="0" algn="r">
              <a:defRPr/>
            </a:pPr>
            <a:endParaRPr lang="lv-LV" sz="2000" b="1" i="1" dirty="0" smtClean="0">
              <a:solidFill>
                <a:schemeClr val="tx2"/>
              </a:solidFill>
              <a:effectLst>
                <a:outerShdw blurRad="38100" dist="38100" dir="2700000" algn="tl">
                  <a:srgbClr val="C0C0C0"/>
                </a:outerShdw>
              </a:effectLst>
              <a:latin typeface="Arial" pitchFamily="34" charset="0"/>
              <a:ea typeface="+mj-ea"/>
              <a:cs typeface="Arial" pitchFamily="34" charset="0"/>
            </a:endParaRPr>
          </a:p>
          <a:p>
            <a:pPr lvl="0" algn="r">
              <a:defRPr/>
            </a:pPr>
            <a:endParaRPr lang="lv-LV" sz="2000" b="1" i="1" dirty="0" smtClean="0">
              <a:solidFill>
                <a:schemeClr val="tx2"/>
              </a:solidFill>
              <a:effectLst>
                <a:outerShdw blurRad="38100" dist="38100" dir="2700000" algn="tl">
                  <a:srgbClr val="C0C0C0"/>
                </a:outerShdw>
              </a:effectLst>
              <a:latin typeface="Arial" pitchFamily="34" charset="0"/>
              <a:ea typeface="+mj-ea"/>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lv-LV"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Arial" pitchFamily="34" charset="0"/>
                <a:ea typeface="+mj-ea"/>
                <a:cs typeface="Arial" pitchFamily="34" charset="0"/>
              </a:rPr>
              <a:t/>
            </a:r>
            <a:br>
              <a:rPr kumimoji="0" lang="lv-LV"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Arial" pitchFamily="34" charset="0"/>
                <a:ea typeface="+mj-ea"/>
                <a:cs typeface="Arial" pitchFamily="34" charset="0"/>
              </a:rPr>
            </a:br>
            <a:endParaRPr kumimoji="0" lang="lv-LV" b="1"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lv-LV" sz="2000" dirty="0" smtClean="0">
                <a:solidFill>
                  <a:srgbClr val="005374"/>
                </a:solidFill>
                <a:latin typeface="Century Gothic" pitchFamily="34" charset="0"/>
                <a:ea typeface="Calibri" pitchFamily="34" charset="0"/>
                <a:cs typeface="Calibri" pitchFamily="34" charset="0"/>
              </a:rPr>
              <a:t/>
            </a:r>
            <a:br>
              <a:rPr lang="lv-LV" sz="2000" dirty="0" smtClean="0">
                <a:solidFill>
                  <a:srgbClr val="005374"/>
                </a:solidFill>
                <a:latin typeface="Century Gothic" pitchFamily="34" charset="0"/>
                <a:ea typeface="Calibri" pitchFamily="34" charset="0"/>
                <a:cs typeface="Calibri" pitchFamily="34" charset="0"/>
              </a:rPr>
            </a:br>
            <a:r>
              <a:rPr lang="lv-LV" sz="2000" dirty="0" smtClean="0">
                <a:solidFill>
                  <a:srgbClr val="005374"/>
                </a:solidFill>
                <a:latin typeface="Century Gothic" pitchFamily="34" charset="0"/>
                <a:ea typeface="Calibri" pitchFamily="34" charset="0"/>
                <a:cs typeface="Calibri" pitchFamily="34" charset="0"/>
              </a:rPr>
              <a:t/>
            </a:r>
            <a:br>
              <a:rPr lang="lv-LV" sz="2000" dirty="0" smtClean="0">
                <a:solidFill>
                  <a:srgbClr val="005374"/>
                </a:solidFill>
                <a:latin typeface="Century Gothic" pitchFamily="34" charset="0"/>
                <a:ea typeface="Calibri" pitchFamily="34" charset="0"/>
                <a:cs typeface="Calibri" pitchFamily="34" charset="0"/>
              </a:rPr>
            </a:br>
            <a:r>
              <a:rPr lang="lv-LV" sz="2000" dirty="0" smtClean="0">
                <a:solidFill>
                  <a:srgbClr val="005374"/>
                </a:solidFill>
                <a:latin typeface="Century Gothic" pitchFamily="34" charset="0"/>
                <a:ea typeface="Calibri" pitchFamily="34" charset="0"/>
                <a:cs typeface="Calibri" pitchFamily="34" charset="0"/>
              </a:rPr>
              <a:t/>
            </a:r>
            <a:br>
              <a:rPr lang="lv-LV" sz="2000" dirty="0" smtClean="0">
                <a:solidFill>
                  <a:srgbClr val="005374"/>
                </a:solidFill>
                <a:latin typeface="Century Gothic" pitchFamily="34" charset="0"/>
                <a:ea typeface="Calibri" pitchFamily="34" charset="0"/>
                <a:cs typeface="Calibri" pitchFamily="34" charset="0"/>
              </a:rPr>
            </a:br>
            <a:r>
              <a:rPr lang="lv-LV" sz="2000" dirty="0" smtClean="0">
                <a:solidFill>
                  <a:srgbClr val="005374"/>
                </a:solidFill>
                <a:latin typeface="Century Gothic" pitchFamily="34" charset="0"/>
                <a:ea typeface="Calibri" pitchFamily="34" charset="0"/>
                <a:cs typeface="Calibri" pitchFamily="34" charset="0"/>
              </a:rPr>
              <a:t/>
            </a:r>
            <a:br>
              <a:rPr lang="lv-LV" sz="2000" dirty="0" smtClean="0">
                <a:solidFill>
                  <a:srgbClr val="005374"/>
                </a:solidFill>
                <a:latin typeface="Century Gothic" pitchFamily="34" charset="0"/>
                <a:ea typeface="Calibri" pitchFamily="34" charset="0"/>
                <a:cs typeface="Calibri" pitchFamily="34" charset="0"/>
              </a:rPr>
            </a:br>
            <a:r>
              <a:rPr lang="lv-LV" sz="2000" dirty="0" smtClean="0">
                <a:solidFill>
                  <a:srgbClr val="005374"/>
                </a:solidFill>
                <a:latin typeface="Century Gothic" pitchFamily="34" charset="0"/>
                <a:ea typeface="Calibri" pitchFamily="34" charset="0"/>
                <a:cs typeface="Calibri" pitchFamily="34" charset="0"/>
              </a:rPr>
              <a:t/>
            </a:r>
            <a:br>
              <a:rPr lang="lv-LV" sz="2000" dirty="0" smtClean="0">
                <a:solidFill>
                  <a:srgbClr val="005374"/>
                </a:solidFill>
                <a:latin typeface="Century Gothic" pitchFamily="34" charset="0"/>
                <a:ea typeface="Calibri" pitchFamily="34" charset="0"/>
                <a:cs typeface="Calibri" pitchFamily="34" charset="0"/>
              </a:rPr>
            </a:br>
            <a:r>
              <a:rPr lang="lv-LV" sz="2000" dirty="0" smtClean="0">
                <a:solidFill>
                  <a:srgbClr val="005374"/>
                </a:solidFill>
                <a:latin typeface="Century Gothic" pitchFamily="34" charset="0"/>
                <a:ea typeface="Calibri" pitchFamily="34" charset="0"/>
                <a:cs typeface="Calibri" pitchFamily="34" charset="0"/>
              </a:rPr>
              <a:t/>
            </a:r>
            <a:br>
              <a:rPr lang="lv-LV" sz="2000" dirty="0" smtClean="0">
                <a:solidFill>
                  <a:srgbClr val="005374"/>
                </a:solidFill>
                <a:latin typeface="Century Gothic" pitchFamily="34" charset="0"/>
                <a:ea typeface="Calibri" pitchFamily="34" charset="0"/>
                <a:cs typeface="Calibri" pitchFamily="34" charset="0"/>
              </a:rPr>
            </a:br>
            <a:r>
              <a:rPr lang="lv-LV" sz="2000" dirty="0" smtClean="0">
                <a:solidFill>
                  <a:srgbClr val="005374"/>
                </a:solidFill>
                <a:latin typeface="Century Gothic" pitchFamily="34" charset="0"/>
                <a:ea typeface="Calibri" pitchFamily="34" charset="0"/>
                <a:cs typeface="Calibri" pitchFamily="34" charset="0"/>
              </a:rPr>
              <a:t/>
            </a:r>
            <a:br>
              <a:rPr lang="lv-LV" sz="2000" dirty="0" smtClean="0">
                <a:solidFill>
                  <a:srgbClr val="005374"/>
                </a:solidFill>
                <a:latin typeface="Century Gothic" pitchFamily="34" charset="0"/>
                <a:ea typeface="Calibri" pitchFamily="34" charset="0"/>
                <a:cs typeface="Calibri" pitchFamily="34" charset="0"/>
              </a:rPr>
            </a:br>
            <a:r>
              <a:rPr lang="lv-LV" sz="2000" dirty="0" smtClean="0">
                <a:solidFill>
                  <a:srgbClr val="005374"/>
                </a:solidFill>
                <a:latin typeface="Century Gothic" pitchFamily="34" charset="0"/>
                <a:ea typeface="Calibri" pitchFamily="34" charset="0"/>
                <a:cs typeface="Calibri" pitchFamily="34" charset="0"/>
              </a:rPr>
              <a:t/>
            </a:r>
            <a:br>
              <a:rPr lang="lv-LV" sz="2000" dirty="0" smtClean="0">
                <a:solidFill>
                  <a:srgbClr val="005374"/>
                </a:solidFill>
                <a:latin typeface="Century Gothic" pitchFamily="34" charset="0"/>
                <a:ea typeface="Calibri" pitchFamily="34" charset="0"/>
                <a:cs typeface="Calibri" pitchFamily="34" charset="0"/>
              </a:rPr>
            </a:br>
            <a:r>
              <a:rPr lang="lv-LV" sz="2000" dirty="0" smtClean="0">
                <a:solidFill>
                  <a:srgbClr val="005374"/>
                </a:solidFill>
                <a:latin typeface="Century Gothic" pitchFamily="34" charset="0"/>
                <a:ea typeface="Calibri" pitchFamily="34" charset="0"/>
                <a:cs typeface="Calibri" pitchFamily="34" charset="0"/>
              </a:rPr>
              <a:t>8.1.3.specifiskais </a:t>
            </a:r>
            <a:r>
              <a:rPr lang="lv-LV" sz="2000" dirty="0" smtClean="0">
                <a:solidFill>
                  <a:srgbClr val="005374"/>
                </a:solidFill>
                <a:latin typeface="Century Gothic" pitchFamily="34" charset="0"/>
                <a:ea typeface="Calibri" pitchFamily="34" charset="0"/>
                <a:cs typeface="Calibri" pitchFamily="34" charset="0"/>
              </a:rPr>
              <a:t>atbalsta mērķis: </a:t>
            </a:r>
            <a:br>
              <a:rPr lang="lv-LV" sz="2000" dirty="0" smtClean="0">
                <a:solidFill>
                  <a:srgbClr val="005374"/>
                </a:solidFill>
                <a:latin typeface="Century Gothic" pitchFamily="34" charset="0"/>
                <a:ea typeface="Calibri" pitchFamily="34" charset="0"/>
                <a:cs typeface="Calibri" pitchFamily="34" charset="0"/>
              </a:rPr>
            </a:br>
            <a:r>
              <a:rPr lang="lv-LV" sz="20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Modernizēt profesionālās izglītības iestādes, nodrošinot mācību vides atbilstību tautsaimniecības nozaru attīstībai un uzlabojot profesionālās izglītības pieejamību </a:t>
            </a:r>
            <a:r>
              <a:rPr lang="lv-LV" sz="2000" b="1" dirty="0" smtClean="0">
                <a:solidFill>
                  <a:srgbClr val="005374"/>
                </a:solidFill>
                <a:latin typeface="Century Gothic" pitchFamily="34" charset="0"/>
                <a:ea typeface="Calibri" pitchFamily="34" charset="0"/>
                <a:cs typeface="Calibri" pitchFamily="34" charset="0"/>
              </a:rPr>
              <a:t/>
            </a:r>
            <a:br>
              <a:rPr lang="lv-LV" sz="2000" b="1" dirty="0" smtClean="0">
                <a:solidFill>
                  <a:srgbClr val="005374"/>
                </a:solidFill>
                <a:latin typeface="Century Gothic" pitchFamily="34" charset="0"/>
                <a:ea typeface="Calibri" pitchFamily="34" charset="0"/>
                <a:cs typeface="Calibri" pitchFamily="34" charset="0"/>
              </a:rPr>
            </a:br>
            <a:r>
              <a:rPr lang="lv-LV" sz="2000" dirty="0" smtClean="0">
                <a:solidFill>
                  <a:srgbClr val="005374"/>
                </a:solidFill>
                <a:latin typeface="Century Gothic" pitchFamily="34" charset="0"/>
                <a:ea typeface="Calibri" pitchFamily="34" charset="0"/>
                <a:cs typeface="Calibri" pitchFamily="34" charset="0"/>
              </a:rPr>
              <a:t>Kopā:</a:t>
            </a:r>
            <a:r>
              <a:rPr lang="lv-LV" sz="2000" b="1" dirty="0" smtClean="0">
                <a:solidFill>
                  <a:srgbClr val="C00000"/>
                </a:solidFill>
                <a:latin typeface="Century Gothic" pitchFamily="34" charset="0"/>
                <a:ea typeface="Calibri" pitchFamily="34" charset="0"/>
                <a:cs typeface="Calibri" pitchFamily="34" charset="0"/>
              </a:rPr>
              <a:t>104 786 645 </a:t>
            </a:r>
            <a:r>
              <a:rPr lang="lv-LV" sz="2000" dirty="0" smtClean="0">
                <a:solidFill>
                  <a:srgbClr val="005374"/>
                </a:solidFill>
                <a:latin typeface="Century Gothic" pitchFamily="34" charset="0"/>
                <a:ea typeface="Calibri" pitchFamily="34" charset="0"/>
                <a:cs typeface="Calibri" pitchFamily="34" charset="0"/>
              </a:rPr>
              <a:t>EUR, </a:t>
            </a:r>
            <a:r>
              <a:rPr lang="lv-LV" sz="2000" dirty="0" smtClean="0">
                <a:solidFill>
                  <a:srgbClr val="005374"/>
                </a:solidFill>
                <a:latin typeface="Century Gothic" pitchFamily="34" charset="0"/>
                <a:ea typeface="Calibri" pitchFamily="34" charset="0"/>
                <a:cs typeface="Calibri" pitchFamily="34" charset="0"/>
              </a:rPr>
              <a:t>t.sk</a:t>
            </a:r>
            <a:r>
              <a:rPr lang="lv-LV" sz="2000" dirty="0" smtClean="0">
                <a:solidFill>
                  <a:srgbClr val="005374"/>
                </a:solidFill>
                <a:latin typeface="Century Gothic" pitchFamily="34" charset="0"/>
                <a:ea typeface="Calibri" pitchFamily="34" charset="0"/>
                <a:cs typeface="Calibri" pitchFamily="34" charset="0"/>
              </a:rPr>
              <a:t>. ERAF </a:t>
            </a:r>
            <a:r>
              <a:rPr lang="lv-LV" sz="2000" b="1" dirty="0" smtClean="0">
                <a:solidFill>
                  <a:srgbClr val="C00000"/>
                </a:solidFill>
                <a:latin typeface="Century Gothic" pitchFamily="34" charset="0"/>
                <a:ea typeface="Calibri" pitchFamily="34" charset="0"/>
                <a:cs typeface="Calibri" pitchFamily="34" charset="0"/>
              </a:rPr>
              <a:t>89068 648 </a:t>
            </a:r>
            <a:r>
              <a:rPr lang="lv-LV" sz="2000" dirty="0" smtClean="0">
                <a:solidFill>
                  <a:srgbClr val="005374"/>
                </a:solidFill>
                <a:latin typeface="Century Gothic" pitchFamily="34" charset="0"/>
                <a:ea typeface="Calibri" pitchFamily="34" charset="0"/>
                <a:cs typeface="Calibri" pitchFamily="34" charset="0"/>
              </a:rPr>
              <a:t>EUR</a:t>
            </a:r>
            <a:br>
              <a:rPr lang="lv-LV" sz="2000" dirty="0" smtClean="0">
                <a:solidFill>
                  <a:srgbClr val="005374"/>
                </a:solidFill>
                <a:latin typeface="Century Gothic" pitchFamily="34" charset="0"/>
                <a:ea typeface="Calibri" pitchFamily="34" charset="0"/>
                <a:cs typeface="Calibri" pitchFamily="34" charset="0"/>
              </a:rPr>
            </a:br>
            <a:r>
              <a:rPr lang="lv-LV" sz="2800" dirty="0" smtClean="0">
                <a:solidFill>
                  <a:schemeClr val="tx2"/>
                </a:solidFill>
                <a:latin typeface="Times New Roman" pitchFamily="18" charset="0"/>
                <a:cs typeface="Times New Roman" pitchFamily="18" charset="0"/>
              </a:rPr>
              <a:t/>
            </a:r>
            <a:br>
              <a:rPr lang="lv-LV" sz="2800" dirty="0" smtClean="0">
                <a:solidFill>
                  <a:schemeClr val="tx2"/>
                </a:solidFill>
                <a:latin typeface="Times New Roman" pitchFamily="18" charset="0"/>
                <a:cs typeface="Times New Roman" pitchFamily="18" charset="0"/>
              </a:rPr>
            </a:br>
            <a:endParaRPr lang="lv-LV" sz="28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endParaRPr>
          </a:p>
        </p:txBody>
      </p:sp>
      <p:sp>
        <p:nvSpPr>
          <p:cNvPr id="9219" name="Content Placeholder 2"/>
          <p:cNvSpPr>
            <a:spLocks noGrp="1"/>
          </p:cNvSpPr>
          <p:nvPr>
            <p:ph idx="1"/>
          </p:nvPr>
        </p:nvSpPr>
        <p:spPr>
          <a:xfrm>
            <a:off x="611560" y="2852936"/>
            <a:ext cx="8085584" cy="3672408"/>
          </a:xfrm>
        </p:spPr>
        <p:txBody>
          <a:bodyPr/>
          <a:lstStyle/>
          <a:p>
            <a:pPr marL="361950" indent="-361950" defTabSz="457200" eaLnBrk="1" hangingPunct="1">
              <a:spcBef>
                <a:spcPct val="0"/>
              </a:spcBef>
              <a:buFont typeface="Wingdings" pitchFamily="2" charset="2"/>
              <a:buChar char="§"/>
            </a:pPr>
            <a:r>
              <a:rPr lang="lv-LV" sz="1400" b="1" dirty="0" smtClean="0">
                <a:latin typeface="Century Gothic" pitchFamily="34" charset="0"/>
                <a:ea typeface="Century Gothic" pitchFamily="34" charset="0"/>
                <a:cs typeface="Century Gothic" pitchFamily="34" charset="0"/>
              </a:rPr>
              <a:t>Finansējuma saņēmēji: </a:t>
            </a:r>
            <a:r>
              <a:rPr lang="lv-LV" sz="1400" dirty="0" smtClean="0">
                <a:latin typeface="Century Gothic" pitchFamily="34" charset="0"/>
                <a:ea typeface="Century Gothic" pitchFamily="34" charset="0"/>
                <a:cs typeface="Century Gothic" pitchFamily="34" charset="0"/>
              </a:rPr>
              <a:t>profesionālās izglītības iestādes, </a:t>
            </a:r>
            <a:r>
              <a:rPr lang="lv-LV" sz="1400" b="1" dirty="0" smtClean="0">
                <a:solidFill>
                  <a:srgbClr val="C00000"/>
                </a:solidFill>
                <a:latin typeface="Century Gothic" pitchFamily="34" charset="0"/>
                <a:ea typeface="Century Gothic" pitchFamily="34" charset="0"/>
                <a:cs typeface="Century Gothic" pitchFamily="34" charset="0"/>
              </a:rPr>
              <a:t>pašvaldības</a:t>
            </a:r>
          </a:p>
          <a:p>
            <a:pPr marL="361950" indent="-361950" defTabSz="457200" eaLnBrk="1" hangingPunct="1">
              <a:spcBef>
                <a:spcPct val="0"/>
              </a:spcBef>
              <a:buFont typeface="Wingdings" pitchFamily="2" charset="2"/>
              <a:buChar char="§"/>
            </a:pPr>
            <a:endParaRPr lang="lv-LV" sz="14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400" b="1" dirty="0" smtClean="0">
                <a:latin typeface="Century Gothic" pitchFamily="34" charset="0"/>
                <a:cs typeface="Arial" pitchFamily="34" charset="0"/>
              </a:rPr>
              <a:t>Indikatīvais uzsākšanas laiks: </a:t>
            </a:r>
            <a:r>
              <a:rPr lang="lv-LV" sz="1400" b="1" dirty="0" smtClean="0">
                <a:solidFill>
                  <a:srgbClr val="C00000"/>
                </a:solidFill>
                <a:latin typeface="Century Gothic" pitchFamily="34" charset="0"/>
                <a:cs typeface="Arial" pitchFamily="34" charset="0"/>
              </a:rPr>
              <a:t>2014.gada IV ceturksnis </a:t>
            </a:r>
            <a:r>
              <a:rPr lang="lv-LV" sz="1400" dirty="0" smtClean="0">
                <a:latin typeface="Century Gothic" pitchFamily="34" charset="0"/>
                <a:cs typeface="Arial" pitchFamily="34" charset="0"/>
              </a:rPr>
              <a:t>/1.kārtas uzsākšana, kopā 1 kārtas</a:t>
            </a:r>
          </a:p>
          <a:p>
            <a:pPr marL="361950" indent="-361950" defTabSz="457200" eaLnBrk="1" hangingPunct="1">
              <a:spcBef>
                <a:spcPct val="0"/>
              </a:spcBef>
              <a:buFont typeface="Wingdings" pitchFamily="2" charset="2"/>
              <a:buChar char="§"/>
            </a:pPr>
            <a:endParaRPr lang="lv-LV" sz="14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400" b="1" dirty="0" smtClean="0">
                <a:latin typeface="Century Gothic" pitchFamily="34" charset="0"/>
                <a:ea typeface="Century Gothic" pitchFamily="34" charset="0"/>
                <a:cs typeface="Century Gothic" pitchFamily="34" charset="0"/>
              </a:rPr>
              <a:t>Atbalstāmās darbības</a:t>
            </a:r>
            <a:r>
              <a:rPr lang="lv-LV" sz="1400" dirty="0" smtClean="0">
                <a:latin typeface="Century Gothic" pitchFamily="34" charset="0"/>
                <a:ea typeface="Century Gothic" pitchFamily="34" charset="0"/>
                <a:cs typeface="Century Gothic" pitchFamily="34" charset="0"/>
              </a:rPr>
              <a:t>: </a:t>
            </a:r>
          </a:p>
          <a:p>
            <a:pPr marL="361950" indent="-361950" defTabSz="457200" eaLnBrk="1" hangingPunct="1">
              <a:spcBef>
                <a:spcPct val="0"/>
              </a:spcBef>
              <a:buNone/>
            </a:pPr>
            <a:r>
              <a:rPr lang="lv-LV" sz="1400" dirty="0" smtClean="0">
                <a:latin typeface="Century Gothic" pitchFamily="34" charset="0"/>
                <a:ea typeface="Century Gothic" pitchFamily="34" charset="0"/>
                <a:cs typeface="Century Gothic" pitchFamily="34" charset="0"/>
              </a:rPr>
              <a:t>	- profesionālās izglītības iestāžu, it īpaši profesionālās izglītības kompetences centru, infrastruktūras izveidei un uzlabošanai</a:t>
            </a:r>
            <a:r>
              <a:rPr lang="lv-LV" sz="1400" dirty="0" smtClean="0">
                <a:latin typeface="Century Gothic" pitchFamily="34" charset="0"/>
                <a:ea typeface="Century Gothic" pitchFamily="34" charset="0"/>
                <a:cs typeface="Century Gothic" pitchFamily="34" charset="0"/>
              </a:rPr>
              <a:t>;</a:t>
            </a:r>
            <a:endParaRPr lang="lv-LV" sz="14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None/>
            </a:pPr>
            <a:r>
              <a:rPr lang="lv-LV" sz="1400" dirty="0" smtClean="0">
                <a:latin typeface="Century Gothic" pitchFamily="34" charset="0"/>
                <a:ea typeface="Century Gothic" pitchFamily="34" charset="0"/>
                <a:cs typeface="Century Gothic" pitchFamily="34" charset="0"/>
              </a:rPr>
              <a:t>	- mācību līdzekļu un tehniskā aprīkojuma iegādei, t.sk. jaunu profesionālo izglītības programmu izveidei un īstenošanai. </a:t>
            </a:r>
          </a:p>
          <a:p>
            <a:pPr marL="361950" indent="-361950" defTabSz="457200" eaLnBrk="1" hangingPunct="1">
              <a:spcBef>
                <a:spcPct val="0"/>
              </a:spcBef>
              <a:buNone/>
            </a:pPr>
            <a:endParaRPr lang="lv-LV" sz="14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400" b="1" dirty="0" smtClean="0">
                <a:latin typeface="Century Gothic" pitchFamily="34" charset="0"/>
                <a:ea typeface="Century Gothic" pitchFamily="34" charset="0"/>
                <a:cs typeface="Century Gothic" pitchFamily="34" charset="0"/>
              </a:rPr>
              <a:t>Plānotais rezultāts:</a:t>
            </a:r>
            <a:r>
              <a:rPr lang="lv-LV" sz="1400" dirty="0" smtClean="0">
                <a:latin typeface="Century Gothic" pitchFamily="34" charset="0"/>
                <a:ea typeface="Century Gothic" pitchFamily="34" charset="0"/>
                <a:cs typeface="Century Gothic" pitchFamily="34" charset="0"/>
              </a:rPr>
              <a:t>.</a:t>
            </a:r>
          </a:p>
          <a:p>
            <a:pPr marL="361950" indent="-361950" defTabSz="457200" eaLnBrk="1" hangingPunct="1">
              <a:spcBef>
                <a:spcPct val="0"/>
              </a:spcBef>
              <a:buNone/>
            </a:pPr>
            <a:r>
              <a:rPr lang="lv-LV" sz="1400" dirty="0" smtClean="0">
                <a:latin typeface="Century Gothic" pitchFamily="34" charset="0"/>
                <a:ea typeface="Century Gothic" pitchFamily="34" charset="0"/>
                <a:cs typeface="Century Gothic" pitchFamily="34" charset="0"/>
              </a:rPr>
              <a:t>	palielinās audzēkņu skaits izglītības programmās, kam pieejama modernizēta profesionālas izglītības iestāžu infrastruktūra atbilstoši tautsaimniecības nozaru attīstībai</a:t>
            </a:r>
          </a:p>
          <a:p>
            <a:pPr marL="361950" indent="-361950" defTabSz="457200" eaLnBrk="1" hangingPunct="1"/>
            <a:endParaRPr lang="lv-LV" sz="3600" dirty="0" smtClean="0"/>
          </a:p>
        </p:txBody>
      </p:sp>
      <p:grpSp>
        <p:nvGrpSpPr>
          <p:cNvPr id="4" name="Group 10"/>
          <p:cNvGrpSpPr>
            <a:grpSpLocks/>
          </p:cNvGrpSpPr>
          <p:nvPr/>
        </p:nvGrpSpPr>
        <p:grpSpPr bwMode="auto">
          <a:xfrm>
            <a:off x="107504" y="116632"/>
            <a:ext cx="2304257" cy="864096"/>
            <a:chOff x="3923928" y="0"/>
            <a:chExt cx="3267689" cy="771525"/>
          </a:xfrm>
        </p:grpSpPr>
        <p:pic>
          <p:nvPicPr>
            <p:cNvPr id="5" name="Picture 7" descr="ERAF"/>
            <p:cNvPicPr>
              <a:picLocks noChangeAspect="1" noChangeArrowheads="1"/>
            </p:cNvPicPr>
            <p:nvPr/>
          </p:nvPicPr>
          <p:blipFill>
            <a:blip r:embed="rId2" cstate="print"/>
            <a:srcRect/>
            <a:stretch>
              <a:fillRect/>
            </a:stretch>
          </p:blipFill>
          <p:spPr bwMode="auto">
            <a:xfrm>
              <a:off x="3923928" y="0"/>
              <a:ext cx="1400175" cy="771525"/>
            </a:xfrm>
            <a:prstGeom prst="rect">
              <a:avLst/>
            </a:prstGeom>
            <a:noFill/>
            <a:ln w="9525">
              <a:noFill/>
              <a:miter lim="800000"/>
              <a:headEnd/>
              <a:tailEnd/>
            </a:ln>
          </p:spPr>
        </p:pic>
        <p:pic>
          <p:nvPicPr>
            <p:cNvPr id="6" name="Picture 9" descr="http://izm.izm.gov.lv/upload_pic/Aktualitates/Logo.JPG"/>
            <p:cNvPicPr>
              <a:picLocks noChangeAspect="1" noChangeArrowheads="1"/>
            </p:cNvPicPr>
            <p:nvPr/>
          </p:nvPicPr>
          <p:blipFill>
            <a:blip r:embed="rId3" cstate="print"/>
            <a:srcRect/>
            <a:stretch>
              <a:fillRect/>
            </a:stretch>
          </p:blipFill>
          <p:spPr bwMode="auto">
            <a:xfrm>
              <a:off x="5607283" y="0"/>
              <a:ext cx="1584334" cy="761024"/>
            </a:xfrm>
            <a:prstGeom prst="rect">
              <a:avLst/>
            </a:prstGeom>
            <a:noFill/>
            <a:ln w="9525">
              <a:noFill/>
              <a:miter lim="800000"/>
              <a:headEnd/>
              <a:tailEnd/>
            </a:ln>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772816"/>
            <a:ext cx="8229600" cy="4857750"/>
          </a:xfrm>
        </p:spPr>
        <p:txBody>
          <a:bodyPr/>
          <a:lstStyle/>
          <a:p>
            <a:pPr marL="361950" indent="-361950" defTabSz="457200" eaLnBrk="1" hangingPunct="1">
              <a:spcBef>
                <a:spcPct val="0"/>
              </a:spcBef>
              <a:buNone/>
            </a:pPr>
            <a:endParaRPr lang="lv-LV" sz="14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400" b="1" dirty="0" smtClean="0">
                <a:latin typeface="Century Gothic" pitchFamily="34" charset="0"/>
                <a:ea typeface="Century Gothic" pitchFamily="34" charset="0"/>
                <a:cs typeface="Century Gothic" pitchFamily="34" charset="0"/>
              </a:rPr>
              <a:t>Finansējuma </a:t>
            </a:r>
            <a:r>
              <a:rPr lang="lv-LV" sz="1400" b="1" dirty="0" smtClean="0">
                <a:latin typeface="Century Gothic" pitchFamily="34" charset="0"/>
                <a:ea typeface="Century Gothic" pitchFamily="34" charset="0"/>
                <a:cs typeface="Century Gothic" pitchFamily="34" charset="0"/>
              </a:rPr>
              <a:t>saņēmēji: </a:t>
            </a:r>
            <a:r>
              <a:rPr lang="lv-LV" sz="1400" dirty="0" smtClean="0">
                <a:latin typeface="Century Gothic" pitchFamily="34" charset="0"/>
                <a:ea typeface="Century Gothic" pitchFamily="34" charset="0"/>
                <a:cs typeface="Century Gothic" pitchFamily="34" charset="0"/>
              </a:rPr>
              <a:t>Valsts izglītības satura centrs, profesionālās izglītības iestādes, </a:t>
            </a:r>
            <a:r>
              <a:rPr lang="lv-LV" sz="1400" b="1" dirty="0" smtClean="0">
                <a:solidFill>
                  <a:srgbClr val="FF0000"/>
                </a:solidFill>
                <a:latin typeface="Century Gothic" pitchFamily="34" charset="0"/>
                <a:ea typeface="Century Gothic" pitchFamily="34" charset="0"/>
                <a:cs typeface="Century Gothic" pitchFamily="34" charset="0"/>
              </a:rPr>
              <a:t>pašvaldības.</a:t>
            </a:r>
          </a:p>
          <a:p>
            <a:pPr marL="361950" indent="-361950" defTabSz="457200" eaLnBrk="1" hangingPunct="1">
              <a:spcBef>
                <a:spcPct val="0"/>
              </a:spcBef>
              <a:buFont typeface="Wingdings" pitchFamily="2" charset="2"/>
              <a:buChar char="§"/>
            </a:pPr>
            <a:endParaRPr lang="lv-LV" sz="14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400" b="1" dirty="0" smtClean="0">
                <a:latin typeface="Century Gothic" pitchFamily="34" charset="0"/>
                <a:cs typeface="Arial" pitchFamily="34" charset="0"/>
              </a:rPr>
              <a:t>Indikatīvais uzsākšanas laiks: </a:t>
            </a:r>
            <a:r>
              <a:rPr lang="lv-LV" sz="1400" b="1" dirty="0" smtClean="0">
                <a:solidFill>
                  <a:srgbClr val="FF0000"/>
                </a:solidFill>
                <a:latin typeface="Century Gothic" pitchFamily="34" charset="0"/>
                <a:cs typeface="Arial" pitchFamily="34" charset="0"/>
              </a:rPr>
              <a:t>2016.gada III ceturksnis </a:t>
            </a:r>
            <a:r>
              <a:rPr lang="lv-LV" sz="1400" dirty="0" smtClean="0">
                <a:latin typeface="Century Gothic" pitchFamily="34" charset="0"/>
                <a:cs typeface="Arial" pitchFamily="34" charset="0"/>
              </a:rPr>
              <a:t>/1.kārtas uzsākšana, kopā 1 kārta</a:t>
            </a:r>
          </a:p>
          <a:p>
            <a:pPr marL="361950" indent="-361950" defTabSz="457200" eaLnBrk="1" hangingPunct="1">
              <a:lnSpc>
                <a:spcPct val="80000"/>
              </a:lnSpc>
              <a:spcBef>
                <a:spcPct val="0"/>
              </a:spcBef>
              <a:buFont typeface="Arial" charset="0"/>
              <a:buNone/>
            </a:pPr>
            <a:endParaRPr lang="lv-LV" sz="14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400" b="1" dirty="0" smtClean="0">
                <a:latin typeface="Century Gothic" pitchFamily="34" charset="0"/>
                <a:ea typeface="Century Gothic" pitchFamily="34" charset="0"/>
                <a:cs typeface="Century Gothic" pitchFamily="34" charset="0"/>
              </a:rPr>
              <a:t>A</a:t>
            </a:r>
            <a:r>
              <a:rPr lang="lv-LV" sz="1400" b="1" dirty="0" smtClean="0">
                <a:latin typeface="Century Gothic" pitchFamily="34" charset="0"/>
                <a:ea typeface="Century Gothic" pitchFamily="34" charset="0"/>
                <a:cs typeface="Century Gothic" pitchFamily="34" charset="0"/>
              </a:rPr>
              <a:t>tbalstāmās </a:t>
            </a:r>
            <a:r>
              <a:rPr lang="lv-LV" sz="1400" b="1" dirty="0" smtClean="0">
                <a:latin typeface="Century Gothic" pitchFamily="34" charset="0"/>
                <a:ea typeface="Century Gothic" pitchFamily="34" charset="0"/>
                <a:cs typeface="Century Gothic" pitchFamily="34" charset="0"/>
              </a:rPr>
              <a:t>darbības</a:t>
            </a:r>
            <a:r>
              <a:rPr lang="lv-LV" sz="1400" b="1" dirty="0" smtClean="0">
                <a:latin typeface="Century Gothic" pitchFamily="34" charset="0"/>
                <a:ea typeface="Century Gothic" pitchFamily="34" charset="0"/>
                <a:cs typeface="Century Gothic" pitchFamily="34" charset="0"/>
              </a:rPr>
              <a:t>:</a:t>
            </a:r>
            <a:endParaRPr lang="lv-LV" sz="1400" dirty="0" smtClean="0">
              <a:latin typeface="Century Gothic" pitchFamily="34" charset="0"/>
              <a:ea typeface="Century Gothic" pitchFamily="34" charset="0"/>
              <a:cs typeface="Century Gothic" pitchFamily="34" charset="0"/>
            </a:endParaRPr>
          </a:p>
          <a:p>
            <a:pPr marL="361950" lvl="1" indent="173038" defTabSz="457200" eaLnBrk="1" hangingPunct="1">
              <a:spcBef>
                <a:spcPct val="0"/>
              </a:spcBef>
              <a:buFont typeface="Wingdings" pitchFamily="2" charset="2"/>
              <a:buChar char="ü"/>
            </a:pPr>
            <a:r>
              <a:rPr lang="lv-LV" sz="1400" dirty="0" smtClean="0">
                <a:latin typeface="Century Gothic" pitchFamily="34" charset="0"/>
                <a:ea typeface="Century Gothic" pitchFamily="34" charset="0"/>
                <a:cs typeface="Century Gothic" pitchFamily="34" charset="0"/>
              </a:rPr>
              <a:t>pedagogu praktisko iemaņu un profesionālās kompetences pilnveidei un jaunu pedagogu piesaistei, </a:t>
            </a:r>
          </a:p>
          <a:p>
            <a:pPr marL="361950" lvl="1" indent="173038" defTabSz="457200" eaLnBrk="1" hangingPunct="1">
              <a:spcBef>
                <a:spcPct val="0"/>
              </a:spcBef>
              <a:buFont typeface="Wingdings" pitchFamily="2" charset="2"/>
              <a:buChar char="ü"/>
            </a:pPr>
            <a:r>
              <a:rPr lang="lv-LV" sz="1400" dirty="0" smtClean="0">
                <a:latin typeface="Century Gothic" pitchFamily="34" charset="0"/>
                <a:ea typeface="Century Gothic" pitchFamily="34" charset="0"/>
                <a:cs typeface="Century Gothic" pitchFamily="34" charset="0"/>
              </a:rPr>
              <a:t>prakšu vadītāju pedagoģiskās kompetences pilnveidei, </a:t>
            </a:r>
          </a:p>
          <a:p>
            <a:pPr marL="361950" lvl="1" indent="173038" defTabSz="457200" eaLnBrk="1" hangingPunct="1">
              <a:spcBef>
                <a:spcPct val="0"/>
              </a:spcBef>
              <a:buFont typeface="Wingdings" pitchFamily="2" charset="2"/>
              <a:buChar char="ü"/>
            </a:pPr>
            <a:r>
              <a:rPr lang="lv-LV" sz="1400" dirty="0" smtClean="0">
                <a:latin typeface="Century Gothic" pitchFamily="34" charset="0"/>
                <a:ea typeface="Century Gothic" pitchFamily="34" charset="0"/>
                <a:cs typeface="Century Gothic" pitchFamily="34" charset="0"/>
              </a:rPr>
              <a:t>izglītības iestāžu vadītāju kompetenču pilnveidei pieaugušo izglītības procesa vadībā;</a:t>
            </a:r>
          </a:p>
          <a:p>
            <a:pPr marL="361950" lvl="1" indent="173038" defTabSz="457200" eaLnBrk="1" hangingPunct="1">
              <a:spcBef>
                <a:spcPct val="0"/>
              </a:spcBef>
              <a:buFont typeface="Wingdings" pitchFamily="2" charset="2"/>
              <a:buChar char="ü"/>
            </a:pPr>
            <a:r>
              <a:rPr lang="lv-LV" sz="1400" dirty="0" smtClean="0">
                <a:latin typeface="Century Gothic" pitchFamily="34" charset="0"/>
                <a:ea typeface="Century Gothic" pitchFamily="34" charset="0"/>
                <a:cs typeface="Century Gothic" pitchFamily="34" charset="0"/>
              </a:rPr>
              <a:t>pasākumi iekļaujošas un individuālo spēju attīstošas izglītības attīstībai, tajā skaitā jauniešu ar speciālām un īpašām vajadzībām iekļaušanas pasākumi un pasākumi izglītojamo mācību grūtību un mācīšanās traucējumu diagnosticēšanā, </a:t>
            </a:r>
          </a:p>
          <a:p>
            <a:pPr marL="361950" lvl="1" indent="173038" defTabSz="457200" eaLnBrk="1" hangingPunct="1">
              <a:spcBef>
                <a:spcPct val="0"/>
              </a:spcBef>
              <a:buFont typeface="Wingdings" pitchFamily="2" charset="2"/>
              <a:buChar char="ü"/>
            </a:pPr>
            <a:r>
              <a:rPr lang="lv-LV" sz="1400" dirty="0" smtClean="0">
                <a:latin typeface="Century Gothic" pitchFamily="34" charset="0"/>
                <a:ea typeface="Century Gothic" pitchFamily="34" charset="0"/>
                <a:cs typeface="Century Gothic" pitchFamily="34" charset="0"/>
              </a:rPr>
              <a:t>nepieciešamā pedagoģiskā personāla un atbalsta personāla nodrošināšana</a:t>
            </a:r>
          </a:p>
          <a:p>
            <a:pPr marL="361950" lvl="1" indent="173038" defTabSz="457200" eaLnBrk="1" hangingPunct="1">
              <a:spcBef>
                <a:spcPct val="0"/>
              </a:spcBef>
              <a:buFont typeface="Wingdings" pitchFamily="2" charset="2"/>
              <a:buChar char="ü"/>
            </a:pPr>
            <a:endParaRPr lang="lv-LV" sz="14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400" b="1" dirty="0" smtClean="0">
                <a:latin typeface="Century Gothic" pitchFamily="34" charset="0"/>
                <a:ea typeface="Century Gothic" pitchFamily="34" charset="0"/>
                <a:cs typeface="Century Gothic" pitchFamily="34" charset="0"/>
              </a:rPr>
              <a:t>M</a:t>
            </a:r>
            <a:r>
              <a:rPr lang="lv-LV" sz="1400" b="1" dirty="0" smtClean="0">
                <a:latin typeface="Century Gothic" pitchFamily="34" charset="0"/>
                <a:ea typeface="Century Gothic" pitchFamily="34" charset="0"/>
                <a:cs typeface="Century Gothic" pitchFamily="34" charset="0"/>
              </a:rPr>
              <a:t>ērķa grupa- labuma guvēji: </a:t>
            </a:r>
            <a:r>
              <a:rPr lang="lv-LV" sz="1400" dirty="0" smtClean="0">
                <a:latin typeface="Century Gothic" pitchFamily="34" charset="0"/>
                <a:ea typeface="Century Gothic" pitchFamily="34" charset="0"/>
                <a:cs typeface="Century Gothic" pitchFamily="34" charset="0"/>
              </a:rPr>
              <a:t>audzēkņi profesionālās izglītības programmās, t.sk. izglītojamie pieaugušie un personas ar funkcionāliem traucējumiem, pedagogi, prakšu vadītāji, profesionālo izglītības iestāžu administratori, sociālie partneri, darba devēji.</a:t>
            </a:r>
          </a:p>
          <a:p>
            <a:pPr marL="361950" indent="-361950" defTabSz="457200" eaLnBrk="1" hangingPunct="1">
              <a:spcBef>
                <a:spcPct val="0"/>
              </a:spcBef>
              <a:buFont typeface="Wingdings" pitchFamily="2" charset="2"/>
              <a:buChar char="§"/>
            </a:pPr>
            <a:endParaRPr lang="lv-LV" sz="1400" dirty="0" smtClean="0">
              <a:latin typeface="Century Gothic" pitchFamily="34" charset="0"/>
              <a:ea typeface="Century Gothic" pitchFamily="34" charset="0"/>
              <a:cs typeface="Century Gothic" pitchFamily="34" charset="0"/>
            </a:endParaRPr>
          </a:p>
          <a:p>
            <a:pPr marL="361950" indent="-361950" defTabSz="457200" eaLnBrk="1" hangingPunct="1"/>
            <a:endParaRPr lang="lv-LV" sz="1600" dirty="0" smtClean="0"/>
          </a:p>
        </p:txBody>
      </p:sp>
      <p:sp>
        <p:nvSpPr>
          <p:cNvPr id="4" name="Slide Number Placeholder 3"/>
          <p:cNvSpPr>
            <a:spLocks noGrp="1"/>
          </p:cNvSpPr>
          <p:nvPr>
            <p:ph type="sldNum" sz="quarter" idx="12"/>
          </p:nvPr>
        </p:nvSpPr>
        <p:spPr/>
        <p:txBody>
          <a:bodyPr/>
          <a:lstStyle/>
          <a:p>
            <a:fld id="{3CE2E86C-3286-4921-A98E-D4574BE64DA3}" type="slidenum">
              <a:rPr lang="lv-LV"/>
              <a:pPr/>
              <a:t>11</a:t>
            </a:fld>
            <a:endParaRPr lang="lv-LV"/>
          </a:p>
        </p:txBody>
      </p:sp>
      <p:grpSp>
        <p:nvGrpSpPr>
          <p:cNvPr id="5" name="Group 10"/>
          <p:cNvGrpSpPr>
            <a:grpSpLocks noGrp="1"/>
          </p:cNvGrpSpPr>
          <p:nvPr>
            <p:ph type="title"/>
          </p:nvPr>
        </p:nvGrpSpPr>
        <p:grpSpPr bwMode="auto">
          <a:xfrm>
            <a:off x="107505" y="116632"/>
            <a:ext cx="1944215" cy="792088"/>
            <a:chOff x="3656448" y="142120"/>
            <a:chExt cx="3403687" cy="1000738"/>
          </a:xfrm>
        </p:grpSpPr>
        <p:pic>
          <p:nvPicPr>
            <p:cNvPr id="6" name="Picture 4" descr="http://esfondi.lv/upload/Logotipi/ESF_pilns_nosaukums.jpg"/>
            <p:cNvPicPr>
              <a:picLocks noChangeAspect="1" noChangeArrowheads="1"/>
            </p:cNvPicPr>
            <p:nvPr/>
          </p:nvPicPr>
          <p:blipFill>
            <a:blip r:embed="rId2" cstate="print"/>
            <a:srcRect/>
            <a:stretch>
              <a:fillRect/>
            </a:stretch>
          </p:blipFill>
          <p:spPr bwMode="auto">
            <a:xfrm>
              <a:off x="3656448" y="142120"/>
              <a:ext cx="1647764" cy="1000738"/>
            </a:xfrm>
            <a:prstGeom prst="rect">
              <a:avLst/>
            </a:prstGeom>
            <a:noFill/>
            <a:ln w="9525">
              <a:noFill/>
              <a:miter lim="800000"/>
              <a:headEnd/>
              <a:tailEnd/>
            </a:ln>
          </p:spPr>
        </p:pic>
        <p:pic>
          <p:nvPicPr>
            <p:cNvPr id="7" name="Picture 9" descr="http://izm.izm.gov.lv/upload_pic/Aktualitates/Logo.JPG"/>
            <p:cNvPicPr>
              <a:picLocks noChangeAspect="1" noChangeArrowheads="1"/>
            </p:cNvPicPr>
            <p:nvPr/>
          </p:nvPicPr>
          <p:blipFill>
            <a:blip r:embed="rId3" cstate="print"/>
            <a:srcRect/>
            <a:stretch>
              <a:fillRect/>
            </a:stretch>
          </p:blipFill>
          <p:spPr bwMode="auto">
            <a:xfrm>
              <a:off x="5197393" y="230130"/>
              <a:ext cx="1862742" cy="879667"/>
            </a:xfrm>
            <a:prstGeom prst="rect">
              <a:avLst/>
            </a:prstGeom>
            <a:noFill/>
            <a:ln w="9525">
              <a:noFill/>
              <a:miter lim="800000"/>
              <a:headEnd/>
              <a:tailEnd/>
            </a:ln>
          </p:spPr>
        </p:pic>
      </p:grpSp>
      <p:sp>
        <p:nvSpPr>
          <p:cNvPr id="8" name="Rectangle 7"/>
          <p:cNvSpPr/>
          <p:nvPr/>
        </p:nvSpPr>
        <p:spPr>
          <a:xfrm>
            <a:off x="1475656" y="188640"/>
            <a:ext cx="7272808" cy="1754326"/>
          </a:xfrm>
          <a:prstGeom prst="rect">
            <a:avLst/>
          </a:prstGeom>
        </p:spPr>
        <p:txBody>
          <a:bodyPr wrap="square">
            <a:spAutoFit/>
          </a:bodyPr>
          <a:lstStyle/>
          <a:p>
            <a:pPr algn="ctr">
              <a:buNone/>
            </a:pPr>
            <a:endParaRPr lang="lv-LV" dirty="0" smtClean="0">
              <a:solidFill>
                <a:srgbClr val="005374"/>
              </a:solidFill>
              <a:latin typeface="Century Gothic" pitchFamily="34" charset="0"/>
              <a:ea typeface="Calibri" pitchFamily="34" charset="0"/>
              <a:cs typeface="Calibri" pitchFamily="34" charset="0"/>
            </a:endParaRPr>
          </a:p>
          <a:p>
            <a:pPr algn="ctr">
              <a:buNone/>
            </a:pPr>
            <a:r>
              <a:rPr lang="lv-LV" dirty="0" smtClean="0">
                <a:solidFill>
                  <a:srgbClr val="005374"/>
                </a:solidFill>
                <a:latin typeface="Century Gothic" pitchFamily="34" charset="0"/>
                <a:ea typeface="Calibri" pitchFamily="34" charset="0"/>
                <a:cs typeface="Calibri" pitchFamily="34" charset="0"/>
              </a:rPr>
              <a:t>8.5.2.specifiskais </a:t>
            </a:r>
            <a:r>
              <a:rPr lang="lv-LV" dirty="0" smtClean="0">
                <a:solidFill>
                  <a:srgbClr val="005374"/>
                </a:solidFill>
                <a:latin typeface="Century Gothic" pitchFamily="34" charset="0"/>
                <a:ea typeface="Calibri" pitchFamily="34" charset="0"/>
                <a:cs typeface="Calibri" pitchFamily="34" charset="0"/>
              </a:rPr>
              <a:t>atbalsta mērķis: </a:t>
            </a:r>
          </a:p>
          <a:p>
            <a:pPr algn="ctr">
              <a:buNone/>
            </a:pPr>
            <a:r>
              <a:rPr lang="lv-LV"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Paaugstināt profesionālās izglītības iestāžu darbības kvalitāti profesionālās izglītības satura īstenošanā atbilstoši darba tirgus un izglītojamo vajadzībām</a:t>
            </a:r>
          </a:p>
          <a:p>
            <a:pPr algn="ctr">
              <a:buNone/>
            </a:pPr>
            <a:r>
              <a:rPr lang="lv-LV" dirty="0" smtClean="0">
                <a:solidFill>
                  <a:srgbClr val="005374"/>
                </a:solidFill>
                <a:latin typeface="Century Gothic" pitchFamily="34" charset="0"/>
                <a:ea typeface="Calibri" pitchFamily="34" charset="0"/>
                <a:cs typeface="Calibri" pitchFamily="34" charset="0"/>
              </a:rPr>
              <a:t>Kopā: </a:t>
            </a:r>
            <a:r>
              <a:rPr lang="lv-LV" b="1" dirty="0" smtClean="0">
                <a:solidFill>
                  <a:srgbClr val="C00000"/>
                </a:solidFill>
                <a:latin typeface="Century Gothic" pitchFamily="34" charset="0"/>
                <a:ea typeface="Calibri" pitchFamily="34" charset="0"/>
                <a:cs typeface="Calibri" pitchFamily="34" charset="0"/>
              </a:rPr>
              <a:t>4 990 095 </a:t>
            </a:r>
            <a:r>
              <a:rPr lang="lv-LV" dirty="0" smtClean="0">
                <a:solidFill>
                  <a:srgbClr val="005374"/>
                </a:solidFill>
                <a:latin typeface="Century Gothic" pitchFamily="34" charset="0"/>
                <a:ea typeface="Calibri" pitchFamily="34" charset="0"/>
                <a:cs typeface="Calibri" pitchFamily="34" charset="0"/>
              </a:rPr>
              <a:t>EUR, t.sk. ESF </a:t>
            </a:r>
            <a:r>
              <a:rPr lang="lv-LV" b="1" dirty="0" smtClean="0">
                <a:solidFill>
                  <a:srgbClr val="C00000"/>
                </a:solidFill>
                <a:latin typeface="Century Gothic" pitchFamily="34" charset="0"/>
                <a:ea typeface="Calibri" pitchFamily="34" charset="0"/>
                <a:cs typeface="Calibri" pitchFamily="34" charset="0"/>
              </a:rPr>
              <a:t>4 241 580 </a:t>
            </a:r>
            <a:r>
              <a:rPr lang="lv-LV" dirty="0" smtClean="0">
                <a:solidFill>
                  <a:srgbClr val="005374"/>
                </a:solidFill>
                <a:latin typeface="Century Gothic" pitchFamily="34" charset="0"/>
                <a:ea typeface="Calibri" pitchFamily="34" charset="0"/>
                <a:cs typeface="Calibri" pitchFamily="34" charset="0"/>
              </a:rPr>
              <a:t>EUR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95536" y="908720"/>
            <a:ext cx="8507288" cy="1143000"/>
          </a:xfrm>
        </p:spPr>
        <p:txBody>
          <a:bodyPr/>
          <a:lstStyle/>
          <a:p>
            <a:r>
              <a:rPr lang="lv-LV" sz="18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
            </a:r>
            <a:br>
              <a:rPr lang="lv-LV" sz="18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br>
            <a:r>
              <a:rPr lang="lv-LV" sz="18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
            </a:r>
            <a:br>
              <a:rPr lang="lv-LV" sz="18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br>
            <a:r>
              <a:rPr lang="lv-LV" sz="18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Pilnveidot </a:t>
            </a:r>
            <a:r>
              <a:rPr lang="lv-LV" sz="18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profesionālās izglītības saturu un mācību līdzekļus, attīstot darba vidē balstītas mācības un praksi sadarbībā ar uzņēmumiem</a:t>
            </a:r>
            <a:r>
              <a:rPr lang="lv-LV" sz="1800" dirty="0" smtClean="0">
                <a:solidFill>
                  <a:srgbClr val="002060"/>
                </a:solidFill>
                <a:effectLst>
                  <a:outerShdw blurRad="38100" dist="38100" dir="2700000" algn="tl">
                    <a:srgbClr val="000000">
                      <a:alpha val="43137"/>
                    </a:srgbClr>
                  </a:outerShdw>
                </a:effectLst>
                <a:latin typeface="Century Gothic" pitchFamily="34" charset="0"/>
              </a:rPr>
              <a:t> </a:t>
            </a:r>
            <a:r>
              <a:rPr lang="lv-LV" sz="1800"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
            </a:r>
            <a:br>
              <a:rPr lang="lv-LV" sz="1800"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br>
            <a:r>
              <a:rPr lang="lv-LV" sz="1800" dirty="0" smtClean="0">
                <a:solidFill>
                  <a:srgbClr val="005374"/>
                </a:solidFill>
                <a:latin typeface="Century Gothic" pitchFamily="34" charset="0"/>
                <a:ea typeface="Calibri" pitchFamily="34" charset="0"/>
                <a:cs typeface="Calibri" pitchFamily="34" charset="0"/>
              </a:rPr>
              <a:t>Kopā: </a:t>
            </a:r>
            <a:r>
              <a:rPr lang="lv-LV" sz="1800" b="1" dirty="0" smtClean="0">
                <a:solidFill>
                  <a:srgbClr val="C00000"/>
                </a:solidFill>
                <a:latin typeface="Century Gothic" pitchFamily="34" charset="0"/>
                <a:ea typeface="Calibri" pitchFamily="34" charset="0"/>
                <a:cs typeface="Calibri" pitchFamily="34" charset="0"/>
              </a:rPr>
              <a:t>36 373 661EUR</a:t>
            </a:r>
            <a:r>
              <a:rPr lang="lv-LV" sz="1800" dirty="0" smtClean="0">
                <a:solidFill>
                  <a:srgbClr val="005374"/>
                </a:solidFill>
                <a:latin typeface="Century Gothic" pitchFamily="34" charset="0"/>
                <a:ea typeface="Calibri" pitchFamily="34" charset="0"/>
                <a:cs typeface="Calibri" pitchFamily="34" charset="0"/>
              </a:rPr>
              <a:t>, t.sk. ESF </a:t>
            </a:r>
            <a:r>
              <a:rPr lang="lv-LV" sz="1800" b="1" dirty="0" smtClean="0">
                <a:solidFill>
                  <a:srgbClr val="C00000"/>
                </a:solidFill>
                <a:latin typeface="Century Gothic" pitchFamily="34" charset="0"/>
                <a:ea typeface="Calibri" pitchFamily="34" charset="0"/>
                <a:cs typeface="Calibri" pitchFamily="34" charset="0"/>
              </a:rPr>
              <a:t>30 917 611 </a:t>
            </a:r>
            <a:r>
              <a:rPr lang="lv-LV" sz="1800" dirty="0" smtClean="0">
                <a:solidFill>
                  <a:srgbClr val="005374"/>
                </a:solidFill>
                <a:latin typeface="Century Gothic" pitchFamily="34" charset="0"/>
                <a:ea typeface="Calibri" pitchFamily="34" charset="0"/>
                <a:cs typeface="Calibri" pitchFamily="34" charset="0"/>
              </a:rPr>
              <a:t>EUR</a:t>
            </a:r>
            <a:br>
              <a:rPr lang="lv-LV" sz="1800" dirty="0" smtClean="0">
                <a:solidFill>
                  <a:srgbClr val="005374"/>
                </a:solidFill>
                <a:latin typeface="Century Gothic" pitchFamily="34" charset="0"/>
                <a:ea typeface="Calibri" pitchFamily="34" charset="0"/>
                <a:cs typeface="Calibri" pitchFamily="34" charset="0"/>
              </a:rPr>
            </a:br>
            <a:r>
              <a:rPr lang="lv-LV" sz="1800" dirty="0" smtClean="0">
                <a:solidFill>
                  <a:srgbClr val="005374"/>
                </a:solidFill>
                <a:latin typeface="Century Gothic" pitchFamily="34" charset="0"/>
                <a:ea typeface="Calibri" pitchFamily="34" charset="0"/>
                <a:cs typeface="Calibri" pitchFamily="34" charset="0"/>
              </a:rPr>
              <a:t/>
            </a:r>
            <a:br>
              <a:rPr lang="lv-LV" sz="1800" dirty="0" smtClean="0">
                <a:solidFill>
                  <a:srgbClr val="005374"/>
                </a:solidFill>
                <a:latin typeface="Century Gothic" pitchFamily="34" charset="0"/>
                <a:ea typeface="Calibri" pitchFamily="34" charset="0"/>
                <a:cs typeface="Calibri" pitchFamily="34" charset="0"/>
              </a:rPr>
            </a:br>
            <a:endParaRPr lang="lv-LV" sz="1800" dirty="0" smtClean="0">
              <a:solidFill>
                <a:srgbClr val="005374"/>
              </a:solidFill>
              <a:latin typeface="Century Gothic" pitchFamily="34" charset="0"/>
              <a:ea typeface="Calibri" pitchFamily="34" charset="0"/>
              <a:cs typeface="Calibri" pitchFamily="34" charset="0"/>
            </a:endParaRPr>
          </a:p>
        </p:txBody>
      </p:sp>
      <p:sp>
        <p:nvSpPr>
          <p:cNvPr id="18435" name="Content Placeholder 2"/>
          <p:cNvSpPr>
            <a:spLocks noGrp="1"/>
          </p:cNvSpPr>
          <p:nvPr>
            <p:ph idx="1"/>
          </p:nvPr>
        </p:nvSpPr>
        <p:spPr>
          <a:xfrm>
            <a:off x="323528" y="2276873"/>
            <a:ext cx="8435975" cy="4392488"/>
          </a:xfrm>
        </p:spPr>
        <p:txBody>
          <a:bodyPr/>
          <a:lstStyle/>
          <a:p>
            <a:pPr marL="361950" indent="-361950" defTabSz="457200" eaLnBrk="1" hangingPunct="1">
              <a:spcBef>
                <a:spcPct val="0"/>
              </a:spcBef>
              <a:buFont typeface="Wingdings" pitchFamily="2" charset="2"/>
              <a:buChar char="§"/>
            </a:pPr>
            <a:r>
              <a:rPr lang="lv-LV" sz="1600" b="1" dirty="0" smtClean="0">
                <a:latin typeface="Century Gothic" pitchFamily="34" charset="0"/>
                <a:ea typeface="Century Gothic" pitchFamily="34" charset="0"/>
                <a:cs typeface="Century Gothic" pitchFamily="34" charset="0"/>
              </a:rPr>
              <a:t>Finansējuma saņēmēji: </a:t>
            </a:r>
            <a:r>
              <a:rPr lang="lv-LV" sz="1600" dirty="0" smtClean="0">
                <a:latin typeface="Century Gothic" pitchFamily="34" charset="0"/>
                <a:ea typeface="Century Gothic" pitchFamily="34" charset="0"/>
                <a:cs typeface="Century Gothic" pitchFamily="34" charset="0"/>
              </a:rPr>
              <a:t>Valsts izglītības satura centrs, LDDK, LBAS, profesionālās izglītības iestādes, </a:t>
            </a:r>
            <a:r>
              <a:rPr lang="lv-LV" sz="1600" b="1" dirty="0" smtClean="0">
                <a:solidFill>
                  <a:srgbClr val="FF0000"/>
                </a:solidFill>
                <a:latin typeface="Century Gothic" pitchFamily="34" charset="0"/>
                <a:ea typeface="Century Gothic" pitchFamily="34" charset="0"/>
                <a:cs typeface="Century Gothic" pitchFamily="34" charset="0"/>
              </a:rPr>
              <a:t>pašvaldības.</a:t>
            </a:r>
          </a:p>
          <a:p>
            <a:pPr marL="361950" indent="-361950" defTabSz="457200" eaLnBrk="1" hangingPunct="1">
              <a:spcBef>
                <a:spcPct val="0"/>
              </a:spcBef>
              <a:buNone/>
            </a:pPr>
            <a:endParaRPr lang="lv-LV" sz="16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600" b="1" dirty="0" smtClean="0">
                <a:latin typeface="Century Gothic" pitchFamily="34" charset="0"/>
                <a:cs typeface="Arial" pitchFamily="34" charset="0"/>
              </a:rPr>
              <a:t>Indikatīvais uzsākšanas laiks: </a:t>
            </a:r>
            <a:r>
              <a:rPr lang="lv-LV" sz="1600" b="1" dirty="0" smtClean="0">
                <a:solidFill>
                  <a:srgbClr val="FF0000"/>
                </a:solidFill>
                <a:latin typeface="Century Gothic" pitchFamily="34" charset="0"/>
                <a:cs typeface="Arial" pitchFamily="34" charset="0"/>
              </a:rPr>
              <a:t>2015.gada IV ceturksnis </a:t>
            </a:r>
            <a:r>
              <a:rPr lang="lv-LV" sz="1600" dirty="0" smtClean="0">
                <a:latin typeface="Century Gothic" pitchFamily="34" charset="0"/>
                <a:cs typeface="Arial" pitchFamily="34" charset="0"/>
              </a:rPr>
              <a:t>/1.kārtas uzsākšana, kopā 2 </a:t>
            </a:r>
            <a:r>
              <a:rPr lang="lv-LV" sz="1600" dirty="0" smtClean="0">
                <a:latin typeface="Century Gothic" pitchFamily="34" charset="0"/>
                <a:cs typeface="Arial" pitchFamily="34" charset="0"/>
              </a:rPr>
              <a:t>kārtas</a:t>
            </a:r>
          </a:p>
          <a:p>
            <a:pPr marL="361950" indent="-361950" defTabSz="457200" eaLnBrk="1" hangingPunct="1">
              <a:lnSpc>
                <a:spcPct val="80000"/>
              </a:lnSpc>
              <a:spcBef>
                <a:spcPct val="0"/>
              </a:spcBef>
              <a:buFont typeface="Arial" charset="0"/>
              <a:buNone/>
            </a:pPr>
            <a:endParaRPr lang="lv-LV" sz="16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600" b="1" dirty="0" smtClean="0">
                <a:latin typeface="Century Gothic" pitchFamily="34" charset="0"/>
                <a:ea typeface="Century Gothic" pitchFamily="34" charset="0"/>
                <a:cs typeface="Century Gothic" pitchFamily="34" charset="0"/>
              </a:rPr>
              <a:t>A</a:t>
            </a:r>
            <a:r>
              <a:rPr lang="lv-LV" sz="1600" b="1" dirty="0" smtClean="0">
                <a:latin typeface="Century Gothic" pitchFamily="34" charset="0"/>
                <a:ea typeface="Century Gothic" pitchFamily="34" charset="0"/>
                <a:cs typeface="Century Gothic" pitchFamily="34" charset="0"/>
              </a:rPr>
              <a:t>tbalstāmās </a:t>
            </a:r>
            <a:r>
              <a:rPr lang="lv-LV" sz="1600" b="1" dirty="0" smtClean="0">
                <a:latin typeface="Century Gothic" pitchFamily="34" charset="0"/>
                <a:ea typeface="Century Gothic" pitchFamily="34" charset="0"/>
                <a:cs typeface="Century Gothic" pitchFamily="34" charset="0"/>
              </a:rPr>
              <a:t>darbības:</a:t>
            </a:r>
          </a:p>
          <a:p>
            <a:pPr marL="361950" indent="-361950" defTabSz="457200" eaLnBrk="1" hangingPunct="1">
              <a:spcBef>
                <a:spcPct val="0"/>
              </a:spcBef>
              <a:buFont typeface="Arial" charset="0"/>
              <a:buNone/>
            </a:pPr>
            <a:r>
              <a:rPr lang="lv-LV" sz="1600" b="1" dirty="0" smtClean="0">
                <a:latin typeface="Century Gothic" pitchFamily="34" charset="0"/>
              </a:rPr>
              <a:t>	</a:t>
            </a:r>
            <a:r>
              <a:rPr lang="lv-LV" sz="1600" b="1" dirty="0" smtClean="0">
                <a:latin typeface="Century Gothic" pitchFamily="34" charset="0"/>
              </a:rPr>
              <a:t>-</a:t>
            </a:r>
            <a:r>
              <a:rPr lang="lv-LV" sz="1600" dirty="0" smtClean="0">
                <a:latin typeface="Century Gothic" pitchFamily="34" charset="0"/>
              </a:rPr>
              <a:t>a</a:t>
            </a:r>
            <a:r>
              <a:rPr lang="lv-LV" sz="1600" dirty="0" smtClean="0">
                <a:latin typeface="Century Gothic" pitchFamily="34" charset="0"/>
                <a:ea typeface="Century Gothic" pitchFamily="34" charset="0"/>
                <a:cs typeface="Century Gothic" pitchFamily="34" charset="0"/>
              </a:rPr>
              <a:t>tbalsts </a:t>
            </a:r>
            <a:r>
              <a:rPr lang="lv-LV" sz="1600" dirty="0" smtClean="0">
                <a:latin typeface="Century Gothic" pitchFamily="34" charset="0"/>
                <a:ea typeface="Century Gothic" pitchFamily="34" charset="0"/>
                <a:cs typeface="Century Gothic" pitchFamily="34" charset="0"/>
              </a:rPr>
              <a:t>darba vidē balstītām mācībām uzņēmumos un mācību prakses īstenošanai;</a:t>
            </a:r>
          </a:p>
          <a:p>
            <a:pPr marL="361950" indent="-361950" defTabSz="457200" eaLnBrk="1" hangingPunct="1">
              <a:spcBef>
                <a:spcPct val="0"/>
              </a:spcBef>
              <a:buFont typeface="Arial" charset="0"/>
              <a:buNone/>
            </a:pPr>
            <a:r>
              <a:rPr lang="lv-LV" sz="1600" dirty="0" smtClean="0">
                <a:latin typeface="Century Gothic" pitchFamily="34" charset="0"/>
                <a:ea typeface="Century Gothic" pitchFamily="34" charset="0"/>
                <a:cs typeface="Century Gothic" pitchFamily="34" charset="0"/>
              </a:rPr>
              <a:t>	</a:t>
            </a:r>
            <a:r>
              <a:rPr lang="lv-LV" sz="1600" dirty="0" smtClean="0">
                <a:latin typeface="Century Gothic" pitchFamily="34" charset="0"/>
                <a:ea typeface="Century Gothic" pitchFamily="34" charset="0"/>
                <a:cs typeface="Century Gothic" pitchFamily="34" charset="0"/>
              </a:rPr>
              <a:t>-</a:t>
            </a:r>
            <a:r>
              <a:rPr lang="lv-LV" sz="1600" dirty="0" smtClean="0">
                <a:latin typeface="Century Gothic" pitchFamily="34" charset="0"/>
                <a:ea typeface="Century Gothic" pitchFamily="34" charset="0"/>
                <a:cs typeface="Century Gothic" pitchFamily="34" charset="0"/>
              </a:rPr>
              <a:t>a</a:t>
            </a:r>
            <a:r>
              <a:rPr lang="lv-LV" sz="1600" dirty="0" smtClean="0">
                <a:latin typeface="Century Gothic" pitchFamily="34" charset="0"/>
                <a:ea typeface="Century Gothic" pitchFamily="34" charset="0"/>
                <a:cs typeface="Century Gothic" pitchFamily="34" charset="0"/>
              </a:rPr>
              <a:t>tbalsts </a:t>
            </a:r>
            <a:r>
              <a:rPr lang="lv-LV" sz="1600" dirty="0" smtClean="0">
                <a:latin typeface="Century Gothic" pitchFamily="34" charset="0"/>
                <a:ea typeface="Century Gothic" pitchFamily="34" charset="0"/>
                <a:cs typeface="Century Gothic" pitchFamily="34" charset="0"/>
              </a:rPr>
              <a:t>profesionālās izglītības satura pilnveidei, kas nodrošinās EQVET kvalitātes prasību un Nacionālās kvalifikāciju </a:t>
            </a:r>
            <a:r>
              <a:rPr lang="lv-LV" sz="1600" dirty="0" err="1" smtClean="0">
                <a:latin typeface="Century Gothic" pitchFamily="34" charset="0"/>
                <a:ea typeface="Century Gothic" pitchFamily="34" charset="0"/>
                <a:cs typeface="Century Gothic" pitchFamily="34" charset="0"/>
              </a:rPr>
              <a:t>ietvarstruktūras</a:t>
            </a:r>
            <a:r>
              <a:rPr lang="lv-LV" sz="1600" dirty="0" smtClean="0">
                <a:latin typeface="Century Gothic" pitchFamily="34" charset="0"/>
                <a:ea typeface="Century Gothic" pitchFamily="34" charset="0"/>
                <a:cs typeface="Century Gothic" pitchFamily="34" charset="0"/>
              </a:rPr>
              <a:t>  (ECVET) ieviešanu Latvijā, tajā skaitā darba vidē balstītām mācībām, to novērtēšanas materiālu, metodiku un mācību līdzekļu izstrādei</a:t>
            </a:r>
          </a:p>
          <a:p>
            <a:pPr marL="361950" indent="-361950" defTabSz="457200" eaLnBrk="1" hangingPunct="1">
              <a:spcBef>
                <a:spcPct val="0"/>
              </a:spcBef>
              <a:buFont typeface="Arial" charset="0"/>
              <a:buNone/>
            </a:pPr>
            <a:endParaRPr lang="lv-LV" sz="16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600" b="1" dirty="0" smtClean="0">
                <a:latin typeface="Century Gothic" pitchFamily="34" charset="0"/>
                <a:ea typeface="Century Gothic" pitchFamily="34" charset="0"/>
                <a:cs typeface="Century Gothic" pitchFamily="34" charset="0"/>
              </a:rPr>
              <a:t>M</a:t>
            </a:r>
            <a:r>
              <a:rPr lang="lv-LV" sz="1600" b="1" dirty="0" smtClean="0">
                <a:latin typeface="Century Gothic" pitchFamily="34" charset="0"/>
                <a:ea typeface="Century Gothic" pitchFamily="34" charset="0"/>
                <a:cs typeface="Century Gothic" pitchFamily="34" charset="0"/>
              </a:rPr>
              <a:t>ērķa grupa-labuma guvēji: </a:t>
            </a:r>
            <a:r>
              <a:rPr lang="lv-LV" sz="1600" dirty="0" smtClean="0">
                <a:latin typeface="Century Gothic" pitchFamily="34" charset="0"/>
                <a:ea typeface="Century Gothic" pitchFamily="34" charset="0"/>
                <a:cs typeface="Century Gothic" pitchFamily="34" charset="0"/>
              </a:rPr>
              <a:t>audzēkņi profesionālās izglītības programmās, t.sk. izglītojamie pieaugušie un personas ar funkcionāliem traucējumiem pedagogi, prakšu vadītāji, profesionālo izglītības iestāžu administratori, sociālie partneri, darba devēji.</a:t>
            </a:r>
          </a:p>
          <a:p>
            <a:pPr marL="361950" indent="-361950" defTabSz="457200" eaLnBrk="1" hangingPunct="1">
              <a:spcBef>
                <a:spcPct val="0"/>
              </a:spcBef>
              <a:buFont typeface="Arial" charset="0"/>
              <a:buNone/>
            </a:pPr>
            <a:endParaRPr lang="lv-LV" sz="16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endParaRPr lang="lv-LV" sz="1600" dirty="0" smtClean="0">
              <a:latin typeface="Century Gothic" pitchFamily="34" charset="0"/>
              <a:ea typeface="Century Gothic" pitchFamily="34" charset="0"/>
              <a:cs typeface="Century Gothic" pitchFamily="34" charset="0"/>
            </a:endParaRPr>
          </a:p>
        </p:txBody>
      </p:sp>
      <p:sp>
        <p:nvSpPr>
          <p:cNvPr id="4" name="Slide Number Placeholder 3"/>
          <p:cNvSpPr>
            <a:spLocks noGrp="1"/>
          </p:cNvSpPr>
          <p:nvPr>
            <p:ph type="sldNum" sz="quarter" idx="12"/>
          </p:nvPr>
        </p:nvSpPr>
        <p:spPr/>
        <p:txBody>
          <a:bodyPr/>
          <a:lstStyle/>
          <a:p>
            <a:fld id="{EC98038A-66A5-427A-801D-B87B0E3C3B7B}" type="slidenum">
              <a:rPr lang="lv-LV"/>
              <a:pPr/>
              <a:t>12</a:t>
            </a:fld>
            <a:endParaRPr lang="lv-LV"/>
          </a:p>
        </p:txBody>
      </p:sp>
      <p:grpSp>
        <p:nvGrpSpPr>
          <p:cNvPr id="5" name="Group 10"/>
          <p:cNvGrpSpPr>
            <a:grpSpLocks/>
          </p:cNvGrpSpPr>
          <p:nvPr/>
        </p:nvGrpSpPr>
        <p:grpSpPr bwMode="auto">
          <a:xfrm>
            <a:off x="395536" y="188640"/>
            <a:ext cx="1979712" cy="620688"/>
            <a:chOff x="3973623" y="-430"/>
            <a:chExt cx="2794113" cy="792088"/>
          </a:xfrm>
        </p:grpSpPr>
        <p:pic>
          <p:nvPicPr>
            <p:cNvPr id="6" name="Picture 4" descr="http://esfondi.lv/upload/Logotipi/ESF_pilns_nosaukums.jpg"/>
            <p:cNvPicPr>
              <a:picLocks noChangeAspect="1" noChangeArrowheads="1"/>
            </p:cNvPicPr>
            <p:nvPr/>
          </p:nvPicPr>
          <p:blipFill>
            <a:blip r:embed="rId2" cstate="print"/>
            <a:srcRect/>
            <a:stretch>
              <a:fillRect/>
            </a:stretch>
          </p:blipFill>
          <p:spPr bwMode="auto">
            <a:xfrm>
              <a:off x="3973623" y="-430"/>
              <a:ext cx="1304213" cy="792088"/>
            </a:xfrm>
            <a:prstGeom prst="rect">
              <a:avLst/>
            </a:prstGeom>
            <a:noFill/>
            <a:ln w="9525">
              <a:noFill/>
              <a:miter lim="800000"/>
              <a:headEnd/>
              <a:tailEnd/>
            </a:ln>
          </p:spPr>
        </p:pic>
        <p:pic>
          <p:nvPicPr>
            <p:cNvPr id="7" name="Picture 9" descr="http://izm.izm.gov.lv/upload_pic/Aktualitates/Logo.JPG"/>
            <p:cNvPicPr>
              <a:picLocks noChangeAspect="1" noChangeArrowheads="1"/>
            </p:cNvPicPr>
            <p:nvPr/>
          </p:nvPicPr>
          <p:blipFill>
            <a:blip r:embed="rId3" cstate="print"/>
            <a:srcRect/>
            <a:stretch>
              <a:fillRect/>
            </a:stretch>
          </p:blipFill>
          <p:spPr bwMode="auto">
            <a:xfrm>
              <a:off x="5580112" y="0"/>
              <a:ext cx="1187624" cy="777087"/>
            </a:xfrm>
            <a:prstGeom prst="rect">
              <a:avLst/>
            </a:prstGeom>
            <a:noFill/>
            <a:ln w="9525">
              <a:noFill/>
              <a:miter lim="800000"/>
              <a:headEnd/>
              <a:tailEnd/>
            </a:ln>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323528" y="1268760"/>
            <a:ext cx="8363272" cy="4104456"/>
          </a:xfrm>
        </p:spPr>
        <p:txBody>
          <a:bodyPr/>
          <a:lstStyle/>
          <a:p>
            <a:pPr algn="ctr">
              <a:buNone/>
            </a:pPr>
            <a:endParaRPr lang="lv-LV" dirty="0" smtClean="0">
              <a:solidFill>
                <a:srgbClr val="005374"/>
              </a:solidFill>
              <a:latin typeface="Century Gothic" pitchFamily="34" charset="0"/>
              <a:ea typeface="Calibri" pitchFamily="34" charset="0"/>
              <a:cs typeface="Calibri" pitchFamily="34" charset="0"/>
            </a:endParaRPr>
          </a:p>
          <a:p>
            <a:pPr algn="ctr">
              <a:buNone/>
            </a:pPr>
            <a:endParaRPr lang="lv-LV" dirty="0" smtClean="0">
              <a:solidFill>
                <a:srgbClr val="005374"/>
              </a:solidFill>
              <a:latin typeface="Century Gothic" pitchFamily="34" charset="0"/>
              <a:ea typeface="Calibri" pitchFamily="34" charset="0"/>
              <a:cs typeface="Calibri" pitchFamily="34" charset="0"/>
            </a:endParaRPr>
          </a:p>
          <a:p>
            <a:pPr algn="ctr">
              <a:buNone/>
            </a:pPr>
            <a:r>
              <a:rPr lang="lv-LV" sz="4800" b="1" dirty="0" smtClean="0">
                <a:solidFill>
                  <a:srgbClr val="005374"/>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Mūžizglītība, sociālā iekļaušana, karjeras izvēle</a:t>
            </a:r>
          </a:p>
        </p:txBody>
      </p:sp>
      <p:sp>
        <p:nvSpPr>
          <p:cNvPr id="3075" name="Slide Number Placeholder 3"/>
          <p:cNvSpPr>
            <a:spLocks noGrp="1"/>
          </p:cNvSpPr>
          <p:nvPr>
            <p:ph type="sldNum" sz="quarter" idx="12"/>
          </p:nvPr>
        </p:nvSpPr>
        <p:spPr bwMode="auto">
          <a:xfrm>
            <a:off x="900113" y="6381750"/>
            <a:ext cx="2133600" cy="365125"/>
          </a:xfrm>
          <a:noFill/>
          <a:ln>
            <a:miter lim="800000"/>
            <a:headEnd/>
            <a:tailEnd/>
          </a:ln>
        </p:spPr>
        <p:txBody>
          <a:bodyPr/>
          <a:lstStyle/>
          <a:p>
            <a:pPr algn="l"/>
            <a:fld id="{4F17DEE7-EC19-486F-A464-0BFDABB3B9FB}" type="slidenum">
              <a:rPr lang="lv-LV">
                <a:latin typeface="Times New Roman" pitchFamily="18" charset="0"/>
                <a:cs typeface="Times New Roman" pitchFamily="18" charset="0"/>
              </a:rPr>
              <a:pPr algn="l"/>
              <a:t>13</a:t>
            </a:fld>
            <a:endParaRPr lang="lv-LV" dirty="0">
              <a:latin typeface="Times New Roman" pitchFamily="18" charset="0"/>
              <a:cs typeface="Times New Roman" pitchFamily="18" charset="0"/>
            </a:endParaRPr>
          </a:p>
        </p:txBody>
      </p:sp>
      <p:pic>
        <p:nvPicPr>
          <p:cNvPr id="2050" name="Picture 2" descr="C:\Users\imisina\Desktop\pieaugusie.jpg"/>
          <p:cNvPicPr>
            <a:picLocks noChangeAspect="1" noChangeArrowheads="1"/>
          </p:cNvPicPr>
          <p:nvPr/>
        </p:nvPicPr>
        <p:blipFill>
          <a:blip r:embed="rId2" cstate="print"/>
          <a:srcRect/>
          <a:stretch>
            <a:fillRect/>
          </a:stretch>
        </p:blipFill>
        <p:spPr bwMode="auto">
          <a:xfrm>
            <a:off x="107504" y="4581128"/>
            <a:ext cx="2808312" cy="2103524"/>
          </a:xfrm>
          <a:prstGeom prst="rect">
            <a:avLst/>
          </a:prstGeom>
          <a:noFill/>
        </p:spPr>
      </p:pic>
      <p:pic>
        <p:nvPicPr>
          <p:cNvPr id="2051" name="Picture 3" descr="C:\Users\imisina\Desktop\muzizgl.jpg"/>
          <p:cNvPicPr>
            <a:picLocks noChangeAspect="1" noChangeArrowheads="1"/>
          </p:cNvPicPr>
          <p:nvPr/>
        </p:nvPicPr>
        <p:blipFill>
          <a:blip r:embed="rId3" cstate="print"/>
          <a:srcRect/>
          <a:stretch>
            <a:fillRect/>
          </a:stretch>
        </p:blipFill>
        <p:spPr bwMode="auto">
          <a:xfrm>
            <a:off x="4211960" y="36207"/>
            <a:ext cx="4778150" cy="252869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435280" cy="1143000"/>
          </a:xfrm>
        </p:spPr>
        <p:txBody>
          <a:bodyPr/>
          <a:lstStyle/>
          <a:p>
            <a:r>
              <a:rPr lang="lv-LV" sz="2000" dirty="0" smtClean="0">
                <a:solidFill>
                  <a:schemeClr val="tx2"/>
                </a:solidFill>
                <a:latin typeface="Century Gothic" pitchFamily="34" charset="0"/>
                <a:ea typeface="Calibri" pitchFamily="34" charset="0"/>
                <a:cs typeface="Calibri" pitchFamily="34" charset="0"/>
              </a:rPr>
              <a:t/>
            </a:r>
            <a:br>
              <a:rPr lang="lv-LV" sz="2000" dirty="0" smtClean="0">
                <a:solidFill>
                  <a:schemeClr val="tx2"/>
                </a:solidFill>
                <a:latin typeface="Century Gothic" pitchFamily="34" charset="0"/>
                <a:ea typeface="Calibri" pitchFamily="34" charset="0"/>
                <a:cs typeface="Calibri" pitchFamily="34" charset="0"/>
              </a:rPr>
            </a:br>
            <a:r>
              <a:rPr lang="lv-LV" sz="2000" dirty="0" smtClean="0">
                <a:solidFill>
                  <a:schemeClr val="tx2"/>
                </a:solidFill>
                <a:latin typeface="Century Gothic" pitchFamily="34" charset="0"/>
                <a:ea typeface="Calibri" pitchFamily="34" charset="0"/>
                <a:cs typeface="Calibri" pitchFamily="34" charset="0"/>
              </a:rPr>
              <a:t/>
            </a:r>
            <a:br>
              <a:rPr lang="lv-LV" sz="2000" dirty="0" smtClean="0">
                <a:solidFill>
                  <a:schemeClr val="tx2"/>
                </a:solidFill>
                <a:latin typeface="Century Gothic" pitchFamily="34" charset="0"/>
                <a:ea typeface="Calibri" pitchFamily="34" charset="0"/>
                <a:cs typeface="Calibri" pitchFamily="34" charset="0"/>
              </a:rPr>
            </a:br>
            <a:r>
              <a:rPr lang="lv-LV" sz="2000" dirty="0" smtClean="0">
                <a:solidFill>
                  <a:schemeClr val="tx2"/>
                </a:solidFill>
                <a:latin typeface="Century Gothic" pitchFamily="34" charset="0"/>
                <a:ea typeface="Calibri" pitchFamily="34" charset="0"/>
                <a:cs typeface="Calibri" pitchFamily="34" charset="0"/>
              </a:rPr>
              <a:t/>
            </a:r>
            <a:br>
              <a:rPr lang="lv-LV" sz="2000" dirty="0" smtClean="0">
                <a:solidFill>
                  <a:schemeClr val="tx2"/>
                </a:solidFill>
                <a:latin typeface="Century Gothic" pitchFamily="34" charset="0"/>
                <a:ea typeface="Calibri" pitchFamily="34" charset="0"/>
                <a:cs typeface="Calibri" pitchFamily="34" charset="0"/>
              </a:rPr>
            </a:br>
            <a:r>
              <a:rPr lang="lv-LV" sz="2000" dirty="0" smtClean="0">
                <a:solidFill>
                  <a:schemeClr val="tx2"/>
                </a:solidFill>
                <a:latin typeface="Century Gothic" pitchFamily="34" charset="0"/>
                <a:ea typeface="Calibri" pitchFamily="34" charset="0"/>
                <a:cs typeface="Calibri" pitchFamily="34" charset="0"/>
              </a:rPr>
              <a:t/>
            </a:r>
            <a:br>
              <a:rPr lang="lv-LV" sz="2000" dirty="0" smtClean="0">
                <a:solidFill>
                  <a:schemeClr val="tx2"/>
                </a:solidFill>
                <a:latin typeface="Century Gothic" pitchFamily="34" charset="0"/>
                <a:ea typeface="Calibri" pitchFamily="34" charset="0"/>
                <a:cs typeface="Calibri" pitchFamily="34" charset="0"/>
              </a:rPr>
            </a:br>
            <a:r>
              <a:rPr lang="lv-LV" sz="2000" dirty="0" smtClean="0">
                <a:solidFill>
                  <a:schemeClr val="tx2"/>
                </a:solidFill>
                <a:latin typeface="Century Gothic" pitchFamily="34" charset="0"/>
                <a:ea typeface="Calibri" pitchFamily="34" charset="0"/>
                <a:cs typeface="Calibri" pitchFamily="34" charset="0"/>
              </a:rPr>
              <a:t/>
            </a:r>
            <a:br>
              <a:rPr lang="lv-LV" sz="2000" dirty="0" smtClean="0">
                <a:solidFill>
                  <a:schemeClr val="tx2"/>
                </a:solidFill>
                <a:latin typeface="Century Gothic" pitchFamily="34" charset="0"/>
                <a:ea typeface="Calibri" pitchFamily="34" charset="0"/>
                <a:cs typeface="Calibri" pitchFamily="34" charset="0"/>
              </a:rPr>
            </a:br>
            <a:r>
              <a:rPr lang="lv-LV" sz="2000" dirty="0" smtClean="0">
                <a:solidFill>
                  <a:schemeClr val="tx2"/>
                </a:solidFill>
                <a:latin typeface="Century Gothic" pitchFamily="34" charset="0"/>
                <a:ea typeface="Calibri" pitchFamily="34" charset="0"/>
                <a:cs typeface="Calibri" pitchFamily="34" charset="0"/>
              </a:rPr>
              <a:t>8.3.4.specifiskais </a:t>
            </a:r>
            <a:r>
              <a:rPr lang="lv-LV" sz="2000" dirty="0" smtClean="0">
                <a:solidFill>
                  <a:schemeClr val="tx2"/>
                </a:solidFill>
                <a:latin typeface="Century Gothic" pitchFamily="34" charset="0"/>
                <a:ea typeface="Calibri" pitchFamily="34" charset="0"/>
                <a:cs typeface="Calibri" pitchFamily="34" charset="0"/>
              </a:rPr>
              <a:t>atbalsta mērķis:  </a:t>
            </a:r>
            <a:br>
              <a:rPr lang="lv-LV" sz="2000" dirty="0" smtClean="0">
                <a:solidFill>
                  <a:schemeClr val="tx2"/>
                </a:solidFill>
                <a:latin typeface="Century Gothic" pitchFamily="34" charset="0"/>
                <a:ea typeface="Calibri" pitchFamily="34" charset="0"/>
                <a:cs typeface="Calibri" pitchFamily="34" charset="0"/>
              </a:rPr>
            </a:br>
            <a:r>
              <a:rPr lang="lv-LV" sz="20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Sekmē</a:t>
            </a:r>
            <a:r>
              <a:rPr lang="lv-LV" sz="2000" b="1" dirty="0" smtClean="0">
                <a:solidFill>
                  <a:srgbClr val="002060"/>
                </a:solidFill>
                <a:effectLst>
                  <a:outerShdw blurRad="38100" dist="38100" dir="2700000" algn="tl">
                    <a:srgbClr val="000000">
                      <a:alpha val="43137"/>
                    </a:srgbClr>
                  </a:outerShdw>
                </a:effectLst>
                <a:latin typeface="Century Gothic" pitchFamily="34" charset="0"/>
              </a:rPr>
              <a:t>t karjeras attīstības atbalsta pieejamību izglītojamajiem vispārējās un profesionālās izglītības iestādēs</a:t>
            </a:r>
            <a:r>
              <a:rPr lang="lv-LV" sz="2000" b="1" dirty="0" smtClean="0">
                <a:solidFill>
                  <a:srgbClr val="005374"/>
                </a:solidFill>
                <a:latin typeface="Century Gothic" pitchFamily="34" charset="0"/>
                <a:ea typeface="Calibri" pitchFamily="34" charset="0"/>
                <a:cs typeface="Calibri" pitchFamily="34" charset="0"/>
              </a:rPr>
              <a:t/>
            </a:r>
            <a:br>
              <a:rPr lang="lv-LV" sz="2000" b="1" dirty="0" smtClean="0">
                <a:solidFill>
                  <a:srgbClr val="005374"/>
                </a:solidFill>
                <a:latin typeface="Century Gothic" pitchFamily="34" charset="0"/>
                <a:ea typeface="Calibri" pitchFamily="34" charset="0"/>
                <a:cs typeface="Calibri" pitchFamily="34" charset="0"/>
              </a:rPr>
            </a:br>
            <a:r>
              <a:rPr lang="lv-LV" sz="2000" b="1" dirty="0" smtClean="0">
                <a:solidFill>
                  <a:srgbClr val="005374"/>
                </a:solidFill>
                <a:latin typeface="Century Gothic" pitchFamily="34" charset="0"/>
                <a:ea typeface="Calibri" pitchFamily="34" charset="0"/>
                <a:cs typeface="Calibri" pitchFamily="34" charset="0"/>
              </a:rPr>
              <a:t/>
            </a:r>
            <a:br>
              <a:rPr lang="lv-LV" sz="2000" b="1" dirty="0" smtClean="0">
                <a:solidFill>
                  <a:srgbClr val="005374"/>
                </a:solidFill>
                <a:latin typeface="Century Gothic" pitchFamily="34" charset="0"/>
                <a:ea typeface="Calibri" pitchFamily="34" charset="0"/>
                <a:cs typeface="Calibri" pitchFamily="34" charset="0"/>
              </a:rPr>
            </a:br>
            <a:r>
              <a:rPr lang="lv-LV" sz="2000" dirty="0" smtClean="0">
                <a:solidFill>
                  <a:srgbClr val="005374"/>
                </a:solidFill>
                <a:latin typeface="Century Gothic" pitchFamily="34" charset="0"/>
                <a:ea typeface="Calibri" pitchFamily="34" charset="0"/>
                <a:cs typeface="Calibri" pitchFamily="34" charset="0"/>
              </a:rPr>
              <a:t>Kopā: </a:t>
            </a:r>
            <a:r>
              <a:rPr lang="lv-LV" sz="2000" b="1" dirty="0" smtClean="0">
                <a:solidFill>
                  <a:srgbClr val="C00000"/>
                </a:solidFill>
                <a:latin typeface="Century Gothic" pitchFamily="34" charset="0"/>
                <a:ea typeface="Calibri" pitchFamily="34" charset="0"/>
                <a:cs typeface="Calibri" pitchFamily="34" charset="0"/>
              </a:rPr>
              <a:t>23 080 688 </a:t>
            </a:r>
            <a:r>
              <a:rPr lang="lv-LV" sz="2000" dirty="0" smtClean="0">
                <a:solidFill>
                  <a:srgbClr val="005374"/>
                </a:solidFill>
                <a:latin typeface="Century Gothic" pitchFamily="34" charset="0"/>
                <a:ea typeface="Calibri" pitchFamily="34" charset="0"/>
                <a:cs typeface="Calibri" pitchFamily="34" charset="0"/>
              </a:rPr>
              <a:t>EUR, t.sk. ESF </a:t>
            </a:r>
            <a:r>
              <a:rPr lang="lv-LV" sz="2000" b="1" dirty="0" smtClean="0">
                <a:solidFill>
                  <a:srgbClr val="C00000"/>
                </a:solidFill>
                <a:latin typeface="Century Gothic" pitchFamily="34" charset="0"/>
                <a:ea typeface="Calibri" pitchFamily="34" charset="0"/>
                <a:cs typeface="Calibri" pitchFamily="34" charset="0"/>
              </a:rPr>
              <a:t>19 618 584 </a:t>
            </a:r>
            <a:r>
              <a:rPr lang="lv-LV" sz="2000" dirty="0" smtClean="0">
                <a:solidFill>
                  <a:srgbClr val="005374"/>
                </a:solidFill>
                <a:latin typeface="Century Gothic" pitchFamily="34" charset="0"/>
                <a:ea typeface="Calibri" pitchFamily="34" charset="0"/>
                <a:cs typeface="Calibri" pitchFamily="34" charset="0"/>
              </a:rPr>
              <a:t>EUR</a:t>
            </a:r>
            <a:r>
              <a:rPr lang="lv-LV" sz="2800" dirty="0" smtClean="0">
                <a:solidFill>
                  <a:srgbClr val="005374"/>
                </a:solidFill>
                <a:latin typeface="Century Gothic" pitchFamily="34" charset="0"/>
                <a:ea typeface="Calibri" pitchFamily="34" charset="0"/>
                <a:cs typeface="Calibri" pitchFamily="34" charset="0"/>
              </a:rPr>
              <a:t/>
            </a:r>
            <a:br>
              <a:rPr lang="lv-LV" sz="2800" dirty="0" smtClean="0">
                <a:solidFill>
                  <a:srgbClr val="005374"/>
                </a:solidFill>
                <a:latin typeface="Century Gothic" pitchFamily="34" charset="0"/>
                <a:ea typeface="Calibri" pitchFamily="34" charset="0"/>
                <a:cs typeface="Calibri" pitchFamily="34" charset="0"/>
              </a:rPr>
            </a:br>
            <a:endParaRPr lang="lv-LV" sz="28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endParaRPr>
          </a:p>
        </p:txBody>
      </p:sp>
      <p:sp>
        <p:nvSpPr>
          <p:cNvPr id="16387" name="Content Placeholder 2"/>
          <p:cNvSpPr>
            <a:spLocks noGrp="1"/>
          </p:cNvSpPr>
          <p:nvPr>
            <p:ph idx="1"/>
          </p:nvPr>
        </p:nvSpPr>
        <p:spPr>
          <a:xfrm>
            <a:off x="467544" y="2276872"/>
            <a:ext cx="8229600" cy="3816424"/>
          </a:xfrm>
        </p:spPr>
        <p:txBody>
          <a:bodyPr/>
          <a:lstStyle/>
          <a:p>
            <a:pPr algn="just">
              <a:spcAft>
                <a:spcPts val="1200"/>
              </a:spcAft>
              <a:buNone/>
            </a:pPr>
            <a:endParaRPr lang="lv-LV" sz="1800" b="1" dirty="0" smtClean="0">
              <a:latin typeface="Century Gothic" pitchFamily="34" charset="0"/>
              <a:ea typeface="Century Gothic" pitchFamily="34" charset="0"/>
              <a:cs typeface="Century Gothic" pitchFamily="34" charset="0"/>
            </a:endParaRPr>
          </a:p>
          <a:p>
            <a:pPr algn="just">
              <a:spcAft>
                <a:spcPts val="1200"/>
              </a:spcAft>
              <a:buFont typeface="Wingdings" pitchFamily="2" charset="2"/>
              <a:buChar char="§"/>
            </a:pPr>
            <a:r>
              <a:rPr lang="lv-LV" sz="1800" b="1" dirty="0" smtClean="0">
                <a:latin typeface="Century Gothic" pitchFamily="34" charset="0"/>
                <a:ea typeface="Century Gothic" pitchFamily="34" charset="0"/>
                <a:cs typeface="Century Gothic" pitchFamily="34" charset="0"/>
              </a:rPr>
              <a:t>Finansējuma saņēmēji:</a:t>
            </a:r>
            <a:r>
              <a:rPr lang="lv-LV" sz="1800" dirty="0" smtClean="0">
                <a:latin typeface="Century Gothic" pitchFamily="34" charset="0"/>
              </a:rPr>
              <a:t> </a:t>
            </a:r>
            <a:r>
              <a:rPr lang="lv-LV" sz="1600" dirty="0" smtClean="0">
                <a:latin typeface="Century Gothic" pitchFamily="34" charset="0"/>
              </a:rPr>
              <a:t>Valsts izglītības attīstības aģentūra, vispārējās un profesionālās izglītības iestādes, </a:t>
            </a:r>
            <a:r>
              <a:rPr lang="lv-LV" sz="1600" b="1" dirty="0" smtClean="0">
                <a:solidFill>
                  <a:srgbClr val="C00000"/>
                </a:solidFill>
                <a:latin typeface="Century Gothic" pitchFamily="34" charset="0"/>
              </a:rPr>
              <a:t>pašvaldības.</a:t>
            </a:r>
          </a:p>
          <a:p>
            <a:pPr algn="just">
              <a:spcAft>
                <a:spcPts val="1200"/>
              </a:spcAft>
              <a:buFont typeface="Wingdings" pitchFamily="2" charset="2"/>
              <a:buChar char="§"/>
            </a:pPr>
            <a:r>
              <a:rPr lang="lv-LV" sz="1800" b="1" dirty="0" smtClean="0">
                <a:latin typeface="Century Gothic" pitchFamily="34" charset="0"/>
                <a:cs typeface="Arial" pitchFamily="34" charset="0"/>
              </a:rPr>
              <a:t>Indikatīvais uzsākšanas laiks: </a:t>
            </a:r>
            <a:r>
              <a:rPr lang="lv-LV" sz="1600" b="1" dirty="0" smtClean="0">
                <a:solidFill>
                  <a:srgbClr val="C00000"/>
                </a:solidFill>
                <a:latin typeface="Century Gothic" pitchFamily="34" charset="0"/>
                <a:cs typeface="Arial" pitchFamily="34" charset="0"/>
              </a:rPr>
              <a:t>2015.gada II ceturksnis </a:t>
            </a:r>
            <a:r>
              <a:rPr lang="lv-LV" sz="1600" dirty="0" smtClean="0">
                <a:latin typeface="Century Gothic" pitchFamily="34" charset="0"/>
                <a:cs typeface="Arial" pitchFamily="34" charset="0"/>
              </a:rPr>
              <a:t>/1.kārtas uzsākšana, kopā 2 kārtas</a:t>
            </a:r>
          </a:p>
          <a:p>
            <a:pPr lvl="0" algn="just">
              <a:spcAft>
                <a:spcPts val="1200"/>
              </a:spcAft>
              <a:buFont typeface="Wingdings" pitchFamily="2" charset="2"/>
              <a:buChar char="§"/>
            </a:pPr>
            <a:r>
              <a:rPr lang="lv-LV" sz="1800" b="1" dirty="0" smtClean="0">
                <a:latin typeface="Century Gothic" pitchFamily="34" charset="0"/>
                <a:ea typeface="Century Gothic" pitchFamily="34" charset="0"/>
                <a:cs typeface="Century Gothic" pitchFamily="34" charset="0"/>
              </a:rPr>
              <a:t>Atbalstāmās </a:t>
            </a:r>
            <a:r>
              <a:rPr lang="lv-LV" sz="1800" b="1" dirty="0" smtClean="0">
                <a:latin typeface="Century Gothic" pitchFamily="34" charset="0"/>
                <a:ea typeface="Century Gothic" pitchFamily="34" charset="0"/>
                <a:cs typeface="Century Gothic" pitchFamily="34" charset="0"/>
              </a:rPr>
              <a:t>darbības:</a:t>
            </a:r>
          </a:p>
          <a:p>
            <a:pPr algn="just">
              <a:spcAft>
                <a:spcPts val="1200"/>
              </a:spcAft>
              <a:buNone/>
            </a:pPr>
            <a:r>
              <a:rPr lang="lv-LV" sz="1800" b="1" dirty="0" smtClean="0">
                <a:latin typeface="Century Gothic" pitchFamily="34" charset="0"/>
              </a:rPr>
              <a:t>	</a:t>
            </a:r>
            <a:r>
              <a:rPr lang="lv-LV" sz="1800" dirty="0" smtClean="0">
                <a:latin typeface="Century Gothic" pitchFamily="34" charset="0"/>
              </a:rPr>
              <a:t>-</a:t>
            </a:r>
            <a:r>
              <a:rPr lang="lv-LV" sz="1400" dirty="0" smtClean="0">
                <a:latin typeface="Century Gothic" pitchFamily="34" charset="0"/>
              </a:rPr>
              <a:t>karjeras izglītības atbalsta pasākumu īstenošana izglītības sistēmā un karjeras konsultāciju nodrošināšana izglītojamajiem visos Latvijas novados, </a:t>
            </a:r>
          </a:p>
          <a:p>
            <a:pPr algn="just">
              <a:spcAft>
                <a:spcPts val="1200"/>
              </a:spcAft>
              <a:buNone/>
            </a:pPr>
            <a:r>
              <a:rPr lang="lv-LV" sz="1400" dirty="0" smtClean="0">
                <a:latin typeface="Century Gothic" pitchFamily="34" charset="0"/>
              </a:rPr>
              <a:t>	- atbalsts pakalpojuma pieejamības modeļu izstrādei un aprobācijai, kā arī metodisko un informatīvo materiālu izstrādei</a:t>
            </a:r>
            <a:endParaRPr lang="lv-LV" sz="1400" b="1" dirty="0" smtClean="0">
              <a:latin typeface="Century Gothic" pitchFamily="34" charset="0"/>
              <a:ea typeface="Century Gothic" pitchFamily="34" charset="0"/>
              <a:cs typeface="Century Gothic" pitchFamily="34" charset="0"/>
            </a:endParaRPr>
          </a:p>
          <a:p>
            <a:pPr algn="just">
              <a:spcAft>
                <a:spcPts val="1200"/>
              </a:spcAft>
              <a:buNone/>
            </a:pPr>
            <a:endParaRPr lang="lv-LV" sz="1800" dirty="0" smtClean="0">
              <a:latin typeface="Century Gothic" pitchFamily="34" charset="0"/>
            </a:endParaRPr>
          </a:p>
        </p:txBody>
      </p:sp>
      <p:grpSp>
        <p:nvGrpSpPr>
          <p:cNvPr id="4" name="Group 10"/>
          <p:cNvGrpSpPr>
            <a:grpSpLocks/>
          </p:cNvGrpSpPr>
          <p:nvPr/>
        </p:nvGrpSpPr>
        <p:grpSpPr bwMode="auto">
          <a:xfrm>
            <a:off x="0" y="188640"/>
            <a:ext cx="2195736" cy="764704"/>
            <a:chOff x="3973623" y="-430"/>
            <a:chExt cx="2794113" cy="792088"/>
          </a:xfrm>
        </p:grpSpPr>
        <p:pic>
          <p:nvPicPr>
            <p:cNvPr id="5" name="Picture 4" descr="http://esfondi.lv/upload/Logotipi/ESF_pilns_nosaukums.jpg"/>
            <p:cNvPicPr>
              <a:picLocks noChangeAspect="1" noChangeArrowheads="1"/>
            </p:cNvPicPr>
            <p:nvPr/>
          </p:nvPicPr>
          <p:blipFill>
            <a:blip r:embed="rId2" cstate="print"/>
            <a:srcRect/>
            <a:stretch>
              <a:fillRect/>
            </a:stretch>
          </p:blipFill>
          <p:spPr bwMode="auto">
            <a:xfrm>
              <a:off x="3973623" y="-430"/>
              <a:ext cx="1304213" cy="792088"/>
            </a:xfrm>
            <a:prstGeom prst="rect">
              <a:avLst/>
            </a:prstGeom>
            <a:noFill/>
            <a:ln w="9525">
              <a:noFill/>
              <a:miter lim="800000"/>
              <a:headEnd/>
              <a:tailEnd/>
            </a:ln>
          </p:spPr>
        </p:pic>
        <p:pic>
          <p:nvPicPr>
            <p:cNvPr id="6" name="Picture 9" descr="http://izm.izm.gov.lv/upload_pic/Aktualitates/Logo.JPG"/>
            <p:cNvPicPr>
              <a:picLocks noChangeAspect="1" noChangeArrowheads="1"/>
            </p:cNvPicPr>
            <p:nvPr/>
          </p:nvPicPr>
          <p:blipFill>
            <a:blip r:embed="rId3" cstate="print"/>
            <a:srcRect/>
            <a:stretch>
              <a:fillRect/>
            </a:stretch>
          </p:blipFill>
          <p:spPr bwMode="auto">
            <a:xfrm>
              <a:off x="5580112" y="0"/>
              <a:ext cx="1187624" cy="777087"/>
            </a:xfrm>
            <a:prstGeom prst="rect">
              <a:avLst/>
            </a:prstGeom>
            <a:noFill/>
            <a:ln w="9525">
              <a:noFill/>
              <a:miter lim="800000"/>
              <a:headEnd/>
              <a:tailEnd/>
            </a:ln>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lv-LV" sz="1800" dirty="0" smtClean="0">
                <a:solidFill>
                  <a:srgbClr val="005374"/>
                </a:solidFill>
                <a:latin typeface="Century Gothic" pitchFamily="34" charset="0"/>
                <a:ea typeface="Calibri" pitchFamily="34" charset="0"/>
                <a:cs typeface="Calibri" pitchFamily="34" charset="0"/>
              </a:rPr>
              <a:t/>
            </a:r>
            <a:br>
              <a:rPr lang="lv-LV" sz="1800" dirty="0" smtClean="0">
                <a:solidFill>
                  <a:srgbClr val="005374"/>
                </a:solidFill>
                <a:latin typeface="Century Gothic" pitchFamily="34" charset="0"/>
                <a:ea typeface="Calibri" pitchFamily="34" charset="0"/>
                <a:cs typeface="Calibri" pitchFamily="34" charset="0"/>
              </a:rPr>
            </a:br>
            <a:r>
              <a:rPr lang="lv-LV" sz="1800" dirty="0" smtClean="0">
                <a:solidFill>
                  <a:srgbClr val="005374"/>
                </a:solidFill>
                <a:latin typeface="Century Gothic" pitchFamily="34" charset="0"/>
                <a:ea typeface="Calibri" pitchFamily="34" charset="0"/>
                <a:cs typeface="Calibri" pitchFamily="34" charset="0"/>
              </a:rPr>
              <a:t/>
            </a:r>
            <a:br>
              <a:rPr lang="lv-LV" sz="1800" dirty="0" smtClean="0">
                <a:solidFill>
                  <a:srgbClr val="005374"/>
                </a:solidFill>
                <a:latin typeface="Century Gothic" pitchFamily="34" charset="0"/>
                <a:ea typeface="Calibri" pitchFamily="34" charset="0"/>
                <a:cs typeface="Calibri" pitchFamily="34" charset="0"/>
              </a:rPr>
            </a:br>
            <a:r>
              <a:rPr lang="lv-LV" sz="1800" dirty="0" smtClean="0">
                <a:solidFill>
                  <a:srgbClr val="005374"/>
                </a:solidFill>
                <a:latin typeface="Century Gothic" pitchFamily="34" charset="0"/>
                <a:ea typeface="Calibri" pitchFamily="34" charset="0"/>
                <a:cs typeface="Calibri" pitchFamily="34" charset="0"/>
              </a:rPr>
              <a:t/>
            </a:r>
            <a:br>
              <a:rPr lang="lv-LV" sz="1800" dirty="0" smtClean="0">
                <a:solidFill>
                  <a:srgbClr val="005374"/>
                </a:solidFill>
                <a:latin typeface="Century Gothic" pitchFamily="34" charset="0"/>
                <a:ea typeface="Calibri" pitchFamily="34" charset="0"/>
                <a:cs typeface="Calibri" pitchFamily="34" charset="0"/>
              </a:rPr>
            </a:br>
            <a:r>
              <a:rPr lang="lv-LV" sz="1800" dirty="0" smtClean="0">
                <a:solidFill>
                  <a:srgbClr val="005374"/>
                </a:solidFill>
                <a:latin typeface="Century Gothic" pitchFamily="34" charset="0"/>
                <a:ea typeface="Calibri" pitchFamily="34" charset="0"/>
                <a:cs typeface="Calibri" pitchFamily="34" charset="0"/>
              </a:rPr>
              <a:t/>
            </a:r>
            <a:br>
              <a:rPr lang="lv-LV" sz="1800" dirty="0" smtClean="0">
                <a:solidFill>
                  <a:srgbClr val="005374"/>
                </a:solidFill>
                <a:latin typeface="Century Gothic" pitchFamily="34" charset="0"/>
                <a:ea typeface="Calibri" pitchFamily="34" charset="0"/>
                <a:cs typeface="Calibri" pitchFamily="34" charset="0"/>
              </a:rPr>
            </a:br>
            <a:r>
              <a:rPr lang="lv-LV" sz="1800" dirty="0" smtClean="0">
                <a:solidFill>
                  <a:srgbClr val="005374"/>
                </a:solidFill>
                <a:latin typeface="Century Gothic" pitchFamily="34" charset="0"/>
                <a:ea typeface="Calibri" pitchFamily="34" charset="0"/>
                <a:cs typeface="Calibri" pitchFamily="34" charset="0"/>
              </a:rPr>
              <a:t>8.4.1.specifiskais </a:t>
            </a:r>
            <a:r>
              <a:rPr lang="lv-LV" sz="1800" dirty="0" smtClean="0">
                <a:solidFill>
                  <a:srgbClr val="005374"/>
                </a:solidFill>
                <a:latin typeface="Century Gothic" pitchFamily="34" charset="0"/>
                <a:ea typeface="Calibri" pitchFamily="34" charset="0"/>
                <a:cs typeface="Calibri" pitchFamily="34" charset="0"/>
              </a:rPr>
              <a:t>atbalsta mērķis: </a:t>
            </a:r>
            <a:br>
              <a:rPr lang="lv-LV" sz="1800" dirty="0" smtClean="0">
                <a:solidFill>
                  <a:srgbClr val="005374"/>
                </a:solidFill>
                <a:latin typeface="Century Gothic" pitchFamily="34" charset="0"/>
                <a:ea typeface="Calibri" pitchFamily="34" charset="0"/>
                <a:cs typeface="Calibri" pitchFamily="34" charset="0"/>
              </a:rPr>
            </a:br>
            <a:r>
              <a:rPr lang="lv-LV" sz="18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Pilnveidot nodarbināto personu profesionālo kompetenci atbilstoši mainīgajiem darba tirgus apstākļiem </a:t>
            </a:r>
            <a:br>
              <a:rPr lang="lv-LV" sz="18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br>
            <a:r>
              <a:rPr lang="lv-LV" sz="1800" dirty="0" smtClean="0">
                <a:solidFill>
                  <a:srgbClr val="005374"/>
                </a:solidFill>
                <a:latin typeface="Century Gothic" pitchFamily="34" charset="0"/>
                <a:ea typeface="Calibri" pitchFamily="34" charset="0"/>
                <a:cs typeface="Calibri" pitchFamily="34" charset="0"/>
              </a:rPr>
              <a:t>Kopā: </a:t>
            </a:r>
            <a:r>
              <a:rPr lang="lv-LV" sz="1800" b="1" dirty="0" smtClean="0">
                <a:solidFill>
                  <a:srgbClr val="C00000"/>
                </a:solidFill>
                <a:latin typeface="Century Gothic" pitchFamily="34" charset="0"/>
                <a:ea typeface="Calibri" pitchFamily="34" charset="0"/>
                <a:cs typeface="Calibri" pitchFamily="34" charset="0"/>
              </a:rPr>
              <a:t>27 034 565 </a:t>
            </a:r>
            <a:r>
              <a:rPr lang="lv-LV" sz="1800" dirty="0" smtClean="0">
                <a:solidFill>
                  <a:srgbClr val="005374"/>
                </a:solidFill>
                <a:latin typeface="Century Gothic" pitchFamily="34" charset="0"/>
                <a:ea typeface="Calibri" pitchFamily="34" charset="0"/>
                <a:cs typeface="Calibri" pitchFamily="34" charset="0"/>
              </a:rPr>
              <a:t>EUR, t.sk. ESF </a:t>
            </a:r>
            <a:r>
              <a:rPr lang="lv-LV" sz="1800" b="1" dirty="0" smtClean="0">
                <a:solidFill>
                  <a:srgbClr val="C00000"/>
                </a:solidFill>
                <a:latin typeface="Century Gothic" pitchFamily="34" charset="0"/>
                <a:ea typeface="Calibri" pitchFamily="34" charset="0"/>
                <a:cs typeface="Calibri" pitchFamily="34" charset="0"/>
              </a:rPr>
              <a:t>22 979 380 </a:t>
            </a:r>
            <a:r>
              <a:rPr lang="lv-LV" sz="1800" dirty="0" smtClean="0">
                <a:solidFill>
                  <a:srgbClr val="005374"/>
                </a:solidFill>
                <a:latin typeface="Century Gothic" pitchFamily="34" charset="0"/>
                <a:ea typeface="Calibri" pitchFamily="34" charset="0"/>
                <a:cs typeface="Calibri" pitchFamily="34" charset="0"/>
              </a:rPr>
              <a:t>EUR</a:t>
            </a:r>
            <a:br>
              <a:rPr lang="lv-LV" sz="1800" dirty="0" smtClean="0">
                <a:solidFill>
                  <a:srgbClr val="005374"/>
                </a:solidFill>
                <a:latin typeface="Century Gothic" pitchFamily="34" charset="0"/>
                <a:ea typeface="Calibri" pitchFamily="34" charset="0"/>
                <a:cs typeface="Calibri" pitchFamily="34" charset="0"/>
              </a:rPr>
            </a:br>
            <a:endParaRPr lang="lv-LV" sz="18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endParaRPr>
          </a:p>
        </p:txBody>
      </p:sp>
      <p:sp>
        <p:nvSpPr>
          <p:cNvPr id="17411" name="Content Placeholder 2"/>
          <p:cNvSpPr>
            <a:spLocks noGrp="1"/>
          </p:cNvSpPr>
          <p:nvPr>
            <p:ph idx="1"/>
          </p:nvPr>
        </p:nvSpPr>
        <p:spPr>
          <a:xfrm>
            <a:off x="467544" y="1844824"/>
            <a:ext cx="8291959" cy="4392488"/>
          </a:xfrm>
        </p:spPr>
        <p:txBody>
          <a:bodyPr/>
          <a:lstStyle/>
          <a:p>
            <a:pPr marL="361950" lvl="0" indent="-361950" algn="just" defTabSz="457200" eaLnBrk="1" hangingPunct="1">
              <a:spcBef>
                <a:spcPct val="0"/>
              </a:spcBef>
              <a:buFont typeface="Wingdings" pitchFamily="2" charset="2"/>
              <a:buChar char="§"/>
            </a:pPr>
            <a:endParaRPr lang="lv-LV" sz="1600" b="1" dirty="0" smtClean="0">
              <a:latin typeface="Century Gothic" pitchFamily="34" charset="0"/>
              <a:ea typeface="Century Gothic" pitchFamily="34" charset="0"/>
              <a:cs typeface="Century Gothic" pitchFamily="34" charset="0"/>
            </a:endParaRPr>
          </a:p>
          <a:p>
            <a:pPr marL="361950" lvl="0" indent="-361950" algn="just" defTabSz="457200" eaLnBrk="1" hangingPunct="1">
              <a:spcBef>
                <a:spcPct val="0"/>
              </a:spcBef>
              <a:buFont typeface="Wingdings" pitchFamily="2" charset="2"/>
              <a:buChar char="§"/>
            </a:pPr>
            <a:endParaRPr lang="lv-LV" sz="1600" b="1" dirty="0" smtClean="0">
              <a:latin typeface="Century Gothic" pitchFamily="34" charset="0"/>
              <a:ea typeface="Century Gothic" pitchFamily="34" charset="0"/>
              <a:cs typeface="Century Gothic" pitchFamily="34" charset="0"/>
            </a:endParaRPr>
          </a:p>
          <a:p>
            <a:pPr marL="361950" lvl="0" indent="-361950" algn="just" defTabSz="457200" eaLnBrk="1" hangingPunct="1">
              <a:spcBef>
                <a:spcPct val="0"/>
              </a:spcBef>
              <a:buFont typeface="Wingdings" pitchFamily="2" charset="2"/>
              <a:buChar char="§"/>
            </a:pPr>
            <a:r>
              <a:rPr lang="lv-LV" sz="1400" b="1" dirty="0" smtClean="0">
                <a:latin typeface="Century Gothic" pitchFamily="34" charset="0"/>
                <a:ea typeface="Century Gothic" pitchFamily="34" charset="0"/>
                <a:cs typeface="Century Gothic" pitchFamily="34" charset="0"/>
              </a:rPr>
              <a:t>Finansējuma saņēmēji: </a:t>
            </a:r>
            <a:r>
              <a:rPr lang="lv-LV" sz="1400" dirty="0" smtClean="0">
                <a:latin typeface="Century Gothic" pitchFamily="34" charset="0"/>
              </a:rPr>
              <a:t>Valsts izglītības attīstības aģentūra </a:t>
            </a:r>
            <a:r>
              <a:rPr lang="lv-LV" sz="1400" b="1" dirty="0" smtClean="0">
                <a:solidFill>
                  <a:srgbClr val="C00000"/>
                </a:solidFill>
                <a:latin typeface="Century Gothic" pitchFamily="34" charset="0"/>
              </a:rPr>
              <a:t>sadarbībā ar plānošanas reģioniem, pašvaldībām,  </a:t>
            </a:r>
            <a:r>
              <a:rPr lang="lv-LV" sz="1400" dirty="0" smtClean="0">
                <a:latin typeface="Century Gothic" pitchFamily="34" charset="0"/>
              </a:rPr>
              <a:t>LDDK un Latvijas Tirdzniecības un rūpniecības kameru</a:t>
            </a:r>
          </a:p>
          <a:p>
            <a:pPr marL="361950" indent="-361950" defTabSz="457200" eaLnBrk="1" hangingPunct="1">
              <a:spcBef>
                <a:spcPct val="0"/>
              </a:spcBef>
              <a:buFont typeface="Wingdings" pitchFamily="2" charset="2"/>
              <a:buChar char="§"/>
            </a:pPr>
            <a:endParaRPr lang="lv-LV" sz="1400" b="1" dirty="0" smtClean="0">
              <a:latin typeface="Century Gothic" pitchFamily="34" charset="0"/>
              <a:cs typeface="Arial" pitchFamily="34" charset="0"/>
            </a:endParaRPr>
          </a:p>
          <a:p>
            <a:pPr marL="361950" indent="-361950" defTabSz="457200" eaLnBrk="1" hangingPunct="1">
              <a:spcBef>
                <a:spcPct val="0"/>
              </a:spcBef>
              <a:buFont typeface="Wingdings" pitchFamily="2" charset="2"/>
              <a:buChar char="§"/>
            </a:pPr>
            <a:r>
              <a:rPr lang="lv-LV" sz="1400" b="1" dirty="0" smtClean="0">
                <a:latin typeface="Century Gothic" pitchFamily="34" charset="0"/>
                <a:cs typeface="Arial" pitchFamily="34" charset="0"/>
              </a:rPr>
              <a:t>Indikatīvais uzsākšanas laiks: </a:t>
            </a:r>
            <a:r>
              <a:rPr lang="lv-LV" sz="1400" b="1" dirty="0" smtClean="0">
                <a:solidFill>
                  <a:srgbClr val="C00000"/>
                </a:solidFill>
                <a:latin typeface="Century Gothic" pitchFamily="34" charset="0"/>
                <a:cs typeface="Arial" pitchFamily="34" charset="0"/>
              </a:rPr>
              <a:t>2015.gada IV ceturksnis </a:t>
            </a:r>
            <a:r>
              <a:rPr lang="lv-LV" sz="1400" dirty="0" smtClean="0">
                <a:latin typeface="Century Gothic" pitchFamily="34" charset="0"/>
                <a:cs typeface="Arial" pitchFamily="34" charset="0"/>
              </a:rPr>
              <a:t>/1.kārtas uzsākšana, kopā 1 kārta</a:t>
            </a:r>
          </a:p>
          <a:p>
            <a:pPr marL="361950" indent="-361950" defTabSz="457200" eaLnBrk="1" hangingPunct="1">
              <a:spcBef>
                <a:spcPct val="0"/>
              </a:spcBef>
              <a:buFont typeface="Wingdings" pitchFamily="2" charset="2"/>
              <a:buChar char="§"/>
            </a:pPr>
            <a:endParaRPr lang="lv-LV" sz="1400" dirty="0" smtClean="0">
              <a:latin typeface="Century Gothic" pitchFamily="34" charset="0"/>
              <a:ea typeface="Century Gothic" pitchFamily="34" charset="0"/>
              <a:cs typeface="Century Gothic" pitchFamily="34" charset="0"/>
            </a:endParaRPr>
          </a:p>
          <a:p>
            <a:pPr marL="361950" indent="-361950" algn="just" defTabSz="457200" eaLnBrk="1" hangingPunct="1">
              <a:spcBef>
                <a:spcPct val="0"/>
              </a:spcBef>
              <a:buFont typeface="Wingdings" pitchFamily="2" charset="2"/>
              <a:buChar char="§"/>
            </a:pPr>
            <a:r>
              <a:rPr lang="lv-LV" sz="1400" b="1" dirty="0" smtClean="0">
                <a:latin typeface="Century Gothic" pitchFamily="34" charset="0"/>
                <a:ea typeface="Century Gothic" pitchFamily="34" charset="0"/>
                <a:cs typeface="Century Gothic" pitchFamily="34" charset="0"/>
              </a:rPr>
              <a:t>Atbalstāmās darbības</a:t>
            </a:r>
            <a:r>
              <a:rPr lang="lv-LV" sz="1400" dirty="0" smtClean="0">
                <a:latin typeface="Century Gothic" pitchFamily="34" charset="0"/>
                <a:ea typeface="Century Gothic" pitchFamily="34" charset="0"/>
                <a:cs typeface="Century Gothic" pitchFamily="34" charset="0"/>
              </a:rPr>
              <a:t>: </a:t>
            </a:r>
          </a:p>
          <a:p>
            <a:pPr marL="361950" indent="-361950" algn="just" defTabSz="457200" eaLnBrk="1" hangingPunct="1">
              <a:spcBef>
                <a:spcPct val="0"/>
              </a:spcBef>
              <a:buNone/>
            </a:pPr>
            <a:r>
              <a:rPr lang="lv-LV" sz="1400" dirty="0" smtClean="0">
                <a:latin typeface="Century Gothic" pitchFamily="34" charset="0"/>
                <a:ea typeface="Century Gothic" pitchFamily="34" charset="0"/>
                <a:cs typeface="Century Gothic" pitchFamily="34" charset="0"/>
              </a:rPr>
              <a:t> 	nodarbināto iedzīvotāju profesionālās kvalifikācijas un kompetences pilnveidei un neformālās izglītības programmu apguvei, t.sk., atbalsts karjeras konsultēšanas pakalpojumiem, </a:t>
            </a:r>
          </a:p>
          <a:p>
            <a:pPr marL="361950" indent="-361950" algn="just" defTabSz="457200" eaLnBrk="1" hangingPunct="1">
              <a:spcBef>
                <a:spcPct val="0"/>
              </a:spcBef>
              <a:buNone/>
            </a:pPr>
            <a:r>
              <a:rPr lang="lv-LV" sz="1400" dirty="0" smtClean="0">
                <a:latin typeface="Century Gothic" pitchFamily="34" charset="0"/>
                <a:ea typeface="Century Gothic" pitchFamily="34" charset="0"/>
                <a:cs typeface="Century Gothic" pitchFamily="34" charset="0"/>
              </a:rPr>
              <a:t>	bezdarba un sociālās atstumtības riskam pakļauto iedzīvotāju konkurētspējas un piekļuves darba tirgum veicināšanai. </a:t>
            </a:r>
          </a:p>
          <a:p>
            <a:pPr marL="361950" indent="-361950" algn="just" defTabSz="457200" eaLnBrk="1" hangingPunct="1">
              <a:spcBef>
                <a:spcPct val="0"/>
              </a:spcBef>
              <a:buFont typeface="Wingdings" pitchFamily="2" charset="2"/>
              <a:buChar char="§"/>
            </a:pPr>
            <a:endParaRPr lang="lv-LV" sz="1400" dirty="0" smtClean="0">
              <a:latin typeface="Century Gothic" pitchFamily="34" charset="0"/>
              <a:ea typeface="Century Gothic" pitchFamily="34" charset="0"/>
              <a:cs typeface="Century Gothic" pitchFamily="34" charset="0"/>
            </a:endParaRPr>
          </a:p>
          <a:p>
            <a:pPr marL="361950" indent="-361950" algn="just" defTabSz="457200" eaLnBrk="1" hangingPunct="1">
              <a:spcBef>
                <a:spcPct val="0"/>
              </a:spcBef>
              <a:buFont typeface="Wingdings" pitchFamily="2" charset="2"/>
              <a:buChar char="§"/>
            </a:pPr>
            <a:r>
              <a:rPr lang="lv-LV" sz="1400" b="1" dirty="0" smtClean="0">
                <a:latin typeface="Century Gothic" pitchFamily="34" charset="0"/>
                <a:ea typeface="Century Gothic" pitchFamily="34" charset="0"/>
                <a:cs typeface="Century Gothic" pitchFamily="34" charset="0"/>
              </a:rPr>
              <a:t>Mērķa grupa – labuma guvēji: </a:t>
            </a:r>
          </a:p>
          <a:p>
            <a:pPr marL="361950" indent="-361950" algn="just" defTabSz="457200" eaLnBrk="1" hangingPunct="1">
              <a:spcBef>
                <a:spcPct val="0"/>
              </a:spcBef>
              <a:buNone/>
            </a:pPr>
            <a:r>
              <a:rPr lang="lv-LV" sz="1400" b="1" dirty="0" smtClean="0">
                <a:latin typeface="Century Gothic" pitchFamily="34" charset="0"/>
                <a:ea typeface="Century Gothic" pitchFamily="34" charset="0"/>
                <a:cs typeface="Century Gothic" pitchFamily="34" charset="0"/>
              </a:rPr>
              <a:t>	 </a:t>
            </a:r>
            <a:r>
              <a:rPr lang="lv-LV" sz="1400" dirty="0" smtClean="0">
                <a:latin typeface="Century Gothic" pitchFamily="34" charset="0"/>
                <a:ea typeface="Century Gothic" pitchFamily="34" charset="0"/>
                <a:cs typeface="Century Gothic" pitchFamily="34" charset="0"/>
              </a:rPr>
              <a:t>Iedzīvotāji vecumā no 25–64 gadiem, īpaši bezdarba riskam pakļautie nodarbinātie (t.sk. ar zemām prasmēm, ar neaktuālu/novecojušu kvalifikāciju, ar vienu vai vairāk apgādājamiem, personas ar invaliditāti, trūcīgas personas, personas vecumā virs 45 gadiem, personas, kurām sasniedzot noteiktu vecumu ir samazinājušās profesionālās darba spējas konkrētā profesijā), vai nodarbinātie nozarē, kurā cilvēkresursu piedāvājums pārsniedz pieprasījumu. </a:t>
            </a:r>
          </a:p>
          <a:p>
            <a:pPr marL="361950" indent="-361950" algn="just" defTabSz="457200" eaLnBrk="1" hangingPunct="1">
              <a:spcBef>
                <a:spcPct val="0"/>
              </a:spcBef>
              <a:buFont typeface="Wingdings" pitchFamily="2" charset="2"/>
              <a:buChar char="§"/>
            </a:pPr>
            <a:endParaRPr lang="lv-LV" sz="1000" dirty="0" smtClean="0">
              <a:latin typeface="Century Gothic" pitchFamily="34" charset="0"/>
              <a:ea typeface="Century Gothic" pitchFamily="34" charset="0"/>
              <a:cs typeface="Century Gothic" pitchFamily="34" charset="0"/>
            </a:endParaRPr>
          </a:p>
          <a:p>
            <a:pPr marL="361950" lvl="0" indent="-361950" algn="just" defTabSz="457200" eaLnBrk="1" hangingPunct="1">
              <a:spcBef>
                <a:spcPct val="0"/>
              </a:spcBef>
              <a:buFont typeface="Wingdings" pitchFamily="2" charset="2"/>
              <a:buChar char="§"/>
            </a:pPr>
            <a:endParaRPr lang="lv-LV" sz="1300" dirty="0" smtClean="0">
              <a:latin typeface="Century Gothic" pitchFamily="34" charset="0"/>
            </a:endParaRPr>
          </a:p>
          <a:p>
            <a:pPr marL="361950" lvl="0" indent="-361950" algn="just" defTabSz="457200" eaLnBrk="1" hangingPunct="1">
              <a:spcBef>
                <a:spcPct val="0"/>
              </a:spcBef>
              <a:buFont typeface="Wingdings" pitchFamily="2" charset="2"/>
              <a:buChar char="§"/>
            </a:pPr>
            <a:endParaRPr lang="lv-LV" sz="1300" dirty="0" smtClean="0">
              <a:latin typeface="Century Gothic" pitchFamily="34" charset="0"/>
            </a:endParaRPr>
          </a:p>
          <a:p>
            <a:pPr marL="361950" indent="-361950" defTabSz="457200" eaLnBrk="1" hangingPunct="1"/>
            <a:endParaRPr lang="lv-LV" sz="1500" dirty="0" smtClean="0">
              <a:latin typeface="Century Gothic" pitchFamily="34" charset="0"/>
              <a:ea typeface="Century Gothic" pitchFamily="34" charset="0"/>
              <a:cs typeface="Century Gothic" pitchFamily="34" charset="0"/>
            </a:endParaRPr>
          </a:p>
        </p:txBody>
      </p:sp>
      <p:grpSp>
        <p:nvGrpSpPr>
          <p:cNvPr id="4" name="Group 10"/>
          <p:cNvGrpSpPr>
            <a:grpSpLocks/>
          </p:cNvGrpSpPr>
          <p:nvPr/>
        </p:nvGrpSpPr>
        <p:grpSpPr bwMode="auto">
          <a:xfrm>
            <a:off x="251520" y="188640"/>
            <a:ext cx="1979712" cy="792088"/>
            <a:chOff x="1711722" y="-305079"/>
            <a:chExt cx="2252048" cy="876189"/>
          </a:xfrm>
        </p:grpSpPr>
        <p:pic>
          <p:nvPicPr>
            <p:cNvPr id="5" name="Picture 4" descr="http://esfondi.lv/upload/Logotipi/ESF_pilns_nosaukums.jpg"/>
            <p:cNvPicPr>
              <a:picLocks noChangeAspect="1" noChangeArrowheads="1"/>
            </p:cNvPicPr>
            <p:nvPr/>
          </p:nvPicPr>
          <p:blipFill>
            <a:blip r:embed="rId2" cstate="print"/>
            <a:srcRect/>
            <a:stretch>
              <a:fillRect/>
            </a:stretch>
          </p:blipFill>
          <p:spPr bwMode="auto">
            <a:xfrm>
              <a:off x="1711722" y="-220978"/>
              <a:ext cx="1304213" cy="792088"/>
            </a:xfrm>
            <a:prstGeom prst="rect">
              <a:avLst/>
            </a:prstGeom>
            <a:noFill/>
            <a:ln w="9525">
              <a:noFill/>
              <a:miter lim="800000"/>
              <a:headEnd/>
              <a:tailEnd/>
            </a:ln>
          </p:spPr>
        </p:pic>
        <p:pic>
          <p:nvPicPr>
            <p:cNvPr id="6" name="Picture 9" descr="http://izm.izm.gov.lv/upload_pic/Aktualitates/Logo.JPG"/>
            <p:cNvPicPr>
              <a:picLocks noChangeAspect="1" noChangeArrowheads="1"/>
            </p:cNvPicPr>
            <p:nvPr/>
          </p:nvPicPr>
          <p:blipFill>
            <a:blip r:embed="rId3" cstate="print"/>
            <a:srcRect/>
            <a:stretch>
              <a:fillRect/>
            </a:stretch>
          </p:blipFill>
          <p:spPr bwMode="auto">
            <a:xfrm>
              <a:off x="2776146" y="-305079"/>
              <a:ext cx="1187624" cy="777088"/>
            </a:xfrm>
            <a:prstGeom prst="rect">
              <a:avLst/>
            </a:prstGeom>
            <a:noFill/>
            <a:ln w="9525">
              <a:noFill/>
              <a:miter lim="800000"/>
              <a:headEnd/>
              <a:tailEnd/>
            </a:ln>
          </p:spPr>
        </p:pic>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23528" y="332656"/>
            <a:ext cx="8712968" cy="1728192"/>
          </a:xfrm>
        </p:spPr>
        <p:txBody>
          <a:bodyPr/>
          <a:lstStyle/>
          <a:p>
            <a:r>
              <a:rPr lang="lv-LV" sz="1800" dirty="0" smtClean="0">
                <a:solidFill>
                  <a:srgbClr val="005374"/>
                </a:solidFill>
                <a:latin typeface="Century Gothic" pitchFamily="34" charset="0"/>
                <a:ea typeface="Calibri" pitchFamily="34" charset="0"/>
                <a:cs typeface="Calibri" pitchFamily="34" charset="0"/>
              </a:rPr>
              <a:t/>
            </a:r>
            <a:br>
              <a:rPr lang="lv-LV" sz="1800" dirty="0" smtClean="0">
                <a:solidFill>
                  <a:srgbClr val="005374"/>
                </a:solidFill>
                <a:latin typeface="Century Gothic" pitchFamily="34" charset="0"/>
                <a:ea typeface="Calibri" pitchFamily="34" charset="0"/>
                <a:cs typeface="Calibri" pitchFamily="34" charset="0"/>
              </a:rPr>
            </a:br>
            <a:r>
              <a:rPr lang="lv-LV" sz="1800" dirty="0" smtClean="0">
                <a:solidFill>
                  <a:srgbClr val="005374"/>
                </a:solidFill>
                <a:latin typeface="Century Gothic" pitchFamily="34" charset="0"/>
                <a:ea typeface="Calibri" pitchFamily="34" charset="0"/>
                <a:cs typeface="Calibri" pitchFamily="34" charset="0"/>
              </a:rPr>
              <a:t/>
            </a:r>
            <a:br>
              <a:rPr lang="lv-LV" sz="1800" dirty="0" smtClean="0">
                <a:solidFill>
                  <a:srgbClr val="005374"/>
                </a:solidFill>
                <a:latin typeface="Century Gothic" pitchFamily="34" charset="0"/>
                <a:ea typeface="Calibri" pitchFamily="34" charset="0"/>
                <a:cs typeface="Calibri" pitchFamily="34" charset="0"/>
              </a:rPr>
            </a:br>
            <a:r>
              <a:rPr lang="lv-LV" sz="1800" dirty="0" smtClean="0">
                <a:solidFill>
                  <a:srgbClr val="005374"/>
                </a:solidFill>
                <a:latin typeface="Century Gothic" pitchFamily="34" charset="0"/>
                <a:ea typeface="Calibri" pitchFamily="34" charset="0"/>
                <a:cs typeface="Calibri" pitchFamily="34" charset="0"/>
              </a:rPr>
              <a:t>8.3.3.specifiskais </a:t>
            </a:r>
            <a:r>
              <a:rPr lang="lv-LV" sz="1800" dirty="0" smtClean="0">
                <a:solidFill>
                  <a:srgbClr val="005374"/>
                </a:solidFill>
                <a:latin typeface="Century Gothic" pitchFamily="34" charset="0"/>
                <a:ea typeface="Calibri" pitchFamily="34" charset="0"/>
                <a:cs typeface="Calibri" pitchFamily="34" charset="0"/>
              </a:rPr>
              <a:t>atbalsta mērķis:</a:t>
            </a:r>
            <a:r>
              <a:rPr lang="lv-LV" sz="1800" b="1" dirty="0" smtClean="0">
                <a:solidFill>
                  <a:srgbClr val="005374"/>
                </a:solidFill>
                <a:latin typeface="Century Gothic" pitchFamily="34" charset="0"/>
                <a:ea typeface="Calibri" pitchFamily="34" charset="0"/>
                <a:cs typeface="Calibri" pitchFamily="34" charset="0"/>
              </a:rPr>
              <a:t>  </a:t>
            </a:r>
            <a:br>
              <a:rPr lang="lv-LV" sz="1800" b="1" dirty="0" smtClean="0">
                <a:solidFill>
                  <a:srgbClr val="005374"/>
                </a:solidFill>
                <a:latin typeface="Century Gothic" pitchFamily="34" charset="0"/>
                <a:ea typeface="Calibri" pitchFamily="34" charset="0"/>
                <a:cs typeface="Calibri" pitchFamily="34" charset="0"/>
              </a:rPr>
            </a:br>
            <a:r>
              <a:rPr lang="lv-LV" sz="18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Samazināt un novērst priekšlaicīgu mācību pārtraukšanu, īstenojot preventīvus un kompensējošus pasākumus </a:t>
            </a:r>
            <a:r>
              <a:rPr lang="lv-LV" sz="1800" b="1" dirty="0" smtClean="0">
                <a:solidFill>
                  <a:srgbClr val="005374"/>
                </a:solidFill>
                <a:latin typeface="Century Gothic" pitchFamily="34" charset="0"/>
                <a:ea typeface="Calibri" pitchFamily="34" charset="0"/>
                <a:cs typeface="Calibri" pitchFamily="34" charset="0"/>
              </a:rPr>
              <a:t/>
            </a:r>
            <a:br>
              <a:rPr lang="lv-LV" sz="1800" b="1" dirty="0" smtClean="0">
                <a:solidFill>
                  <a:srgbClr val="005374"/>
                </a:solidFill>
                <a:latin typeface="Century Gothic" pitchFamily="34" charset="0"/>
                <a:ea typeface="Calibri" pitchFamily="34" charset="0"/>
                <a:cs typeface="Calibri" pitchFamily="34" charset="0"/>
              </a:rPr>
            </a:br>
            <a:r>
              <a:rPr lang="lv-LV" sz="1800" b="1" dirty="0" smtClean="0">
                <a:solidFill>
                  <a:srgbClr val="005374"/>
                </a:solidFill>
                <a:latin typeface="Century Gothic" pitchFamily="34" charset="0"/>
                <a:ea typeface="Calibri" pitchFamily="34" charset="0"/>
                <a:cs typeface="Calibri" pitchFamily="34" charset="0"/>
              </a:rPr>
              <a:t/>
            </a:r>
            <a:br>
              <a:rPr lang="lv-LV" sz="1800" b="1" dirty="0" smtClean="0">
                <a:solidFill>
                  <a:srgbClr val="005374"/>
                </a:solidFill>
                <a:latin typeface="Century Gothic" pitchFamily="34" charset="0"/>
                <a:ea typeface="Calibri" pitchFamily="34" charset="0"/>
                <a:cs typeface="Calibri" pitchFamily="34" charset="0"/>
              </a:rPr>
            </a:br>
            <a:r>
              <a:rPr lang="lv-LV" sz="1800" dirty="0" smtClean="0">
                <a:solidFill>
                  <a:srgbClr val="005374"/>
                </a:solidFill>
                <a:latin typeface="Century Gothic" pitchFamily="34" charset="0"/>
                <a:ea typeface="Calibri" pitchFamily="34" charset="0"/>
                <a:cs typeface="Calibri" pitchFamily="34" charset="0"/>
              </a:rPr>
              <a:t>Kopā: </a:t>
            </a:r>
            <a:r>
              <a:rPr lang="lv-LV" sz="1800" b="1" dirty="0" smtClean="0">
                <a:solidFill>
                  <a:srgbClr val="C00000"/>
                </a:solidFill>
                <a:latin typeface="Century Gothic" pitchFamily="34" charset="0"/>
                <a:ea typeface="Calibri" pitchFamily="34" charset="0"/>
                <a:cs typeface="Calibri" pitchFamily="34" charset="0"/>
              </a:rPr>
              <a:t>73 640 405 </a:t>
            </a:r>
            <a:r>
              <a:rPr lang="lv-LV" sz="1800" dirty="0" smtClean="0">
                <a:solidFill>
                  <a:srgbClr val="005374"/>
                </a:solidFill>
                <a:latin typeface="Century Gothic" pitchFamily="34" charset="0"/>
                <a:ea typeface="Calibri" pitchFamily="34" charset="0"/>
                <a:cs typeface="Calibri" pitchFamily="34" charset="0"/>
              </a:rPr>
              <a:t>EUR, t.sk. ESF </a:t>
            </a:r>
            <a:r>
              <a:rPr lang="lv-LV" sz="1800" dirty="0" smtClean="0">
                <a:solidFill>
                  <a:srgbClr val="C00000"/>
                </a:solidFill>
                <a:latin typeface="Century Gothic" pitchFamily="34" charset="0"/>
                <a:ea typeface="Calibri" pitchFamily="34" charset="0"/>
                <a:cs typeface="Calibri" pitchFamily="34" charset="0"/>
              </a:rPr>
              <a:t>62 594 344 </a:t>
            </a:r>
            <a:r>
              <a:rPr lang="lv-LV" sz="1800" dirty="0" smtClean="0">
                <a:solidFill>
                  <a:srgbClr val="005374"/>
                </a:solidFill>
                <a:latin typeface="Century Gothic" pitchFamily="34" charset="0"/>
                <a:ea typeface="Calibri" pitchFamily="34" charset="0"/>
                <a:cs typeface="Calibri" pitchFamily="34" charset="0"/>
              </a:rPr>
              <a:t>EUR</a:t>
            </a:r>
            <a:br>
              <a:rPr lang="lv-LV" sz="1800" dirty="0" smtClean="0">
                <a:solidFill>
                  <a:srgbClr val="005374"/>
                </a:solidFill>
                <a:latin typeface="Century Gothic" pitchFamily="34" charset="0"/>
                <a:ea typeface="Calibri" pitchFamily="34" charset="0"/>
                <a:cs typeface="Calibri" pitchFamily="34" charset="0"/>
              </a:rPr>
            </a:br>
            <a:r>
              <a:rPr lang="lv-LV" sz="1800" dirty="0" smtClean="0">
                <a:latin typeface="Century Gothic" pitchFamily="34" charset="0"/>
                <a:ea typeface="Century Gothic" pitchFamily="34" charset="0"/>
                <a:cs typeface="Century Gothic" pitchFamily="34" charset="0"/>
              </a:rPr>
              <a:t/>
            </a:r>
            <a:br>
              <a:rPr lang="lv-LV" sz="1800" dirty="0" smtClean="0">
                <a:latin typeface="Century Gothic" pitchFamily="34" charset="0"/>
                <a:ea typeface="Century Gothic" pitchFamily="34" charset="0"/>
                <a:cs typeface="Century Gothic" pitchFamily="34" charset="0"/>
              </a:rPr>
            </a:br>
            <a:endParaRPr lang="lv-LV" sz="1800" dirty="0" smtClean="0">
              <a:solidFill>
                <a:srgbClr val="005374"/>
              </a:solidFill>
              <a:latin typeface="Century Gothic" pitchFamily="34" charset="0"/>
              <a:ea typeface="Calibri" pitchFamily="34" charset="0"/>
              <a:cs typeface="Calibri" pitchFamily="34" charset="0"/>
            </a:endParaRPr>
          </a:p>
        </p:txBody>
      </p:sp>
      <p:sp>
        <p:nvSpPr>
          <p:cNvPr id="15363" name="Content Placeholder 2"/>
          <p:cNvSpPr>
            <a:spLocks noGrp="1"/>
          </p:cNvSpPr>
          <p:nvPr>
            <p:ph idx="1"/>
          </p:nvPr>
        </p:nvSpPr>
        <p:spPr>
          <a:xfrm>
            <a:off x="251520" y="2204864"/>
            <a:ext cx="8784976" cy="5112568"/>
          </a:xfrm>
        </p:spPr>
        <p:txBody>
          <a:bodyPr/>
          <a:lstStyle/>
          <a:p>
            <a:pPr marL="361950" indent="-361950" algn="just" defTabSz="457200" eaLnBrk="1" hangingPunct="1">
              <a:spcBef>
                <a:spcPct val="0"/>
              </a:spcBef>
              <a:buFont typeface="Wingdings" pitchFamily="2" charset="2"/>
              <a:buChar char="§"/>
            </a:pPr>
            <a:r>
              <a:rPr lang="lv-LV" sz="1600" b="1" dirty="0" smtClean="0">
                <a:latin typeface="Century Gothic" pitchFamily="34" charset="0"/>
                <a:ea typeface="Century Gothic" pitchFamily="34" charset="0"/>
                <a:cs typeface="Century Gothic" pitchFamily="34" charset="0"/>
              </a:rPr>
              <a:t>Finansējuma saņēmēji: </a:t>
            </a:r>
            <a:r>
              <a:rPr lang="lv-LV" sz="1600" b="1" dirty="0" smtClean="0">
                <a:solidFill>
                  <a:srgbClr val="C00000"/>
                </a:solidFill>
                <a:latin typeface="Century Gothic" pitchFamily="34" charset="0"/>
                <a:ea typeface="Century Gothic" pitchFamily="34" charset="0"/>
                <a:cs typeface="Century Gothic" pitchFamily="34" charset="0"/>
              </a:rPr>
              <a:t>Pašvaldības,  to apvienības, </a:t>
            </a:r>
            <a:r>
              <a:rPr lang="lv-LV" sz="1600" dirty="0" smtClean="0">
                <a:latin typeface="Century Gothic" pitchFamily="34" charset="0"/>
                <a:ea typeface="Century Gothic" pitchFamily="34" charset="0"/>
                <a:cs typeface="Century Gothic" pitchFamily="34" charset="0"/>
              </a:rPr>
              <a:t>valsts dibinātas profesionālās izglītības iestādes, biedrības un nodibinājumi, kas veic darbu ar jaunatni. Jaunatnes starptautisko programmu aģentūra</a:t>
            </a:r>
            <a:r>
              <a:rPr lang="lv-LV" sz="1600" b="1" dirty="0" smtClean="0">
                <a:solidFill>
                  <a:srgbClr val="C00000"/>
                </a:solidFill>
                <a:latin typeface="Century Gothic" pitchFamily="34" charset="0"/>
                <a:ea typeface="Century Gothic" pitchFamily="34" charset="0"/>
                <a:cs typeface="Century Gothic" pitchFamily="34" charset="0"/>
              </a:rPr>
              <a:t>, sadarbībā ar pašvaldībām un to apvienībām</a:t>
            </a:r>
          </a:p>
          <a:p>
            <a:pPr marL="361950" indent="-361950" defTabSz="457200" eaLnBrk="1" hangingPunct="1">
              <a:spcBef>
                <a:spcPct val="0"/>
              </a:spcBef>
              <a:buFont typeface="Wingdings" pitchFamily="2" charset="2"/>
              <a:buChar char="§"/>
            </a:pPr>
            <a:endParaRPr lang="lv-LV" sz="16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600" b="1" dirty="0" smtClean="0">
                <a:latin typeface="Century Gothic" pitchFamily="34" charset="0"/>
                <a:cs typeface="Arial" pitchFamily="34" charset="0"/>
              </a:rPr>
              <a:t>Indikatīvais uzsākšanas laiks: </a:t>
            </a:r>
            <a:r>
              <a:rPr lang="lv-LV" sz="1600" b="1" dirty="0" smtClean="0">
                <a:solidFill>
                  <a:srgbClr val="C00000"/>
                </a:solidFill>
                <a:latin typeface="Century Gothic" pitchFamily="34" charset="0"/>
                <a:cs typeface="Arial" pitchFamily="34" charset="0"/>
              </a:rPr>
              <a:t>2014.gada IV ceturksnis </a:t>
            </a:r>
            <a:r>
              <a:rPr lang="lv-LV" sz="1600" dirty="0" smtClean="0">
                <a:latin typeface="Century Gothic" pitchFamily="34" charset="0"/>
                <a:cs typeface="Arial" pitchFamily="34" charset="0"/>
              </a:rPr>
              <a:t>/1.kārtas uzsākšana, kopā 4 kārtas</a:t>
            </a:r>
          </a:p>
          <a:p>
            <a:pPr marL="361950" indent="-361950" algn="just" defTabSz="457200" eaLnBrk="1" hangingPunct="1">
              <a:spcBef>
                <a:spcPct val="0"/>
              </a:spcBef>
              <a:buFont typeface="Wingdings" pitchFamily="2" charset="2"/>
              <a:buChar char="§"/>
            </a:pPr>
            <a:endParaRPr lang="lv-LV" sz="1600" b="1" dirty="0" smtClean="0">
              <a:latin typeface="Century Gothic" pitchFamily="34" charset="0"/>
              <a:ea typeface="Century Gothic" pitchFamily="34" charset="0"/>
              <a:cs typeface="Century Gothic" pitchFamily="34" charset="0"/>
            </a:endParaRPr>
          </a:p>
          <a:p>
            <a:pPr marL="361950" indent="-361950" algn="just" defTabSz="457200" eaLnBrk="1" hangingPunct="1">
              <a:spcBef>
                <a:spcPct val="0"/>
              </a:spcBef>
              <a:buFont typeface="Wingdings" pitchFamily="2" charset="2"/>
              <a:buChar char="§"/>
            </a:pPr>
            <a:r>
              <a:rPr lang="lv-LV" sz="1600" b="1" dirty="0" smtClean="0">
                <a:latin typeface="Century Gothic" pitchFamily="34" charset="0"/>
                <a:ea typeface="Century Gothic" pitchFamily="34" charset="0"/>
                <a:cs typeface="Century Gothic" pitchFamily="34" charset="0"/>
              </a:rPr>
              <a:t>Mērķa grupa: </a:t>
            </a:r>
            <a:r>
              <a:rPr lang="lv-LV" sz="1600" dirty="0" smtClean="0">
                <a:latin typeface="Century Gothic" pitchFamily="34" charset="0"/>
                <a:ea typeface="Century Gothic" pitchFamily="34" charset="0"/>
                <a:cs typeface="Century Gothic" pitchFamily="34" charset="0"/>
              </a:rPr>
              <a:t>pirmskolas, vispārējās un profesionālās izglītības iestāžu audzēkņi, īpaši bērni un jaunieši no maznodrošinātām un trūcīgām ģimenēm, nabadzības riskam pakļautie bērni un jaunieši, priekšlaicīgi izglītības sistēmu atstāšanas riskam pakļautie bērni un jaunieši, sociālās atstumtības riskam pakļautie bērni un jaunieši (t.sk. </a:t>
            </a:r>
            <a:r>
              <a:rPr lang="lv-LV" sz="1600" dirty="0" err="1" smtClean="0">
                <a:latin typeface="Century Gothic" pitchFamily="34" charset="0"/>
                <a:ea typeface="Century Gothic" pitchFamily="34" charset="0"/>
                <a:cs typeface="Century Gothic" pitchFamily="34" charset="0"/>
              </a:rPr>
              <a:t>romi</a:t>
            </a:r>
            <a:r>
              <a:rPr lang="lv-LV" sz="1600" dirty="0" smtClean="0">
                <a:latin typeface="Century Gothic" pitchFamily="34" charset="0"/>
                <a:ea typeface="Century Gothic" pitchFamily="34" charset="0"/>
                <a:cs typeface="Century Gothic" pitchFamily="34" charset="0"/>
              </a:rPr>
              <a:t>, bērni un jaunieši, kuru vecāki devušies peļņā uz ārzemēm, bērni un jaunieši no daudzbērnu un nepilnām ģimenēm u.c.); jaunieši vecumā no 13 līdz 25 gadiem, t.sk. jaunieši, kuri nemācās un nav nodarbināti līdz 29 gadu vecumam (ieskaitot),  prioritāri atbalstu sniedzot mērķa grupai vecumā 15-24 gadiem (ieskaitot); darbā ar jaunatni iesaistītās personas un pedagogi</a:t>
            </a:r>
          </a:p>
          <a:p>
            <a:pPr marL="361950" indent="-361950" defTabSz="457200" eaLnBrk="1" hangingPunct="1">
              <a:spcBef>
                <a:spcPct val="0"/>
              </a:spcBef>
              <a:buFont typeface="Wingdings" pitchFamily="2" charset="2"/>
              <a:buChar char="§"/>
            </a:pPr>
            <a:endParaRPr lang="lv-LV" sz="16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endParaRPr lang="lv-LV" sz="1200" dirty="0" smtClean="0">
              <a:latin typeface="Century Gothic" pitchFamily="34" charset="0"/>
              <a:ea typeface="Century Gothic" pitchFamily="34" charset="0"/>
              <a:cs typeface="Century Gothic" pitchFamily="34" charset="0"/>
            </a:endParaRPr>
          </a:p>
        </p:txBody>
      </p:sp>
      <p:grpSp>
        <p:nvGrpSpPr>
          <p:cNvPr id="4" name="Group 10"/>
          <p:cNvGrpSpPr>
            <a:grpSpLocks/>
          </p:cNvGrpSpPr>
          <p:nvPr/>
        </p:nvGrpSpPr>
        <p:grpSpPr bwMode="auto">
          <a:xfrm>
            <a:off x="107504" y="116632"/>
            <a:ext cx="2339752" cy="620688"/>
            <a:chOff x="3973623" y="-430"/>
            <a:chExt cx="2794113" cy="792088"/>
          </a:xfrm>
        </p:grpSpPr>
        <p:pic>
          <p:nvPicPr>
            <p:cNvPr id="5" name="Picture 4" descr="http://esfondi.lv/upload/Logotipi/ESF_pilns_nosaukums.jpg"/>
            <p:cNvPicPr>
              <a:picLocks noChangeAspect="1" noChangeArrowheads="1"/>
            </p:cNvPicPr>
            <p:nvPr/>
          </p:nvPicPr>
          <p:blipFill>
            <a:blip r:embed="rId2" cstate="print"/>
            <a:srcRect/>
            <a:stretch>
              <a:fillRect/>
            </a:stretch>
          </p:blipFill>
          <p:spPr bwMode="auto">
            <a:xfrm>
              <a:off x="3973623" y="-430"/>
              <a:ext cx="1304213" cy="792088"/>
            </a:xfrm>
            <a:prstGeom prst="rect">
              <a:avLst/>
            </a:prstGeom>
            <a:noFill/>
            <a:ln w="9525">
              <a:noFill/>
              <a:miter lim="800000"/>
              <a:headEnd/>
              <a:tailEnd/>
            </a:ln>
          </p:spPr>
        </p:pic>
        <p:pic>
          <p:nvPicPr>
            <p:cNvPr id="6" name="Picture 9" descr="http://izm.izm.gov.lv/upload_pic/Aktualitates/Logo.JPG"/>
            <p:cNvPicPr>
              <a:picLocks noChangeAspect="1" noChangeArrowheads="1"/>
            </p:cNvPicPr>
            <p:nvPr/>
          </p:nvPicPr>
          <p:blipFill>
            <a:blip r:embed="rId3" cstate="print"/>
            <a:srcRect/>
            <a:stretch>
              <a:fillRect/>
            </a:stretch>
          </p:blipFill>
          <p:spPr bwMode="auto">
            <a:xfrm>
              <a:off x="5580112" y="0"/>
              <a:ext cx="1187624" cy="777087"/>
            </a:xfrm>
            <a:prstGeom prst="rect">
              <a:avLst/>
            </a:prstGeom>
            <a:noFill/>
            <a:ln w="9525">
              <a:noFill/>
              <a:miter lim="800000"/>
              <a:headEnd/>
              <a:tailEnd/>
            </a:ln>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23528" y="188640"/>
            <a:ext cx="8569325" cy="836712"/>
          </a:xfrm>
        </p:spPr>
        <p:txBody>
          <a:bodyPr/>
          <a:lstStyle/>
          <a:p>
            <a:pPr eaLnBrk="1" hangingPunct="1"/>
            <a:r>
              <a:rPr lang="lv-LV" sz="2800" b="1" dirty="0" smtClean="0">
                <a:solidFill>
                  <a:srgbClr val="C00000"/>
                </a:solidFill>
                <a:effectLst>
                  <a:outerShdw blurRad="38100" dist="38100" dir="2700000" algn="tl">
                    <a:srgbClr val="000000">
                      <a:alpha val="43137"/>
                    </a:srgbClr>
                  </a:outerShdw>
                </a:effectLst>
                <a:latin typeface="Century Gothic" pitchFamily="34" charset="0"/>
                <a:ea typeface="Century Gothic" pitchFamily="34" charset="0"/>
                <a:cs typeface="Century Gothic" pitchFamily="34" charset="0"/>
              </a:rPr>
              <a:t>Atbalstāmās darbības: </a:t>
            </a:r>
            <a:r>
              <a:rPr lang="lv-LV" sz="1800" b="1" dirty="0" smtClean="0">
                <a:solidFill>
                  <a:srgbClr val="C00000"/>
                </a:solidFill>
                <a:latin typeface="Century Gothic" pitchFamily="34" charset="0"/>
                <a:ea typeface="Century Gothic" pitchFamily="34" charset="0"/>
                <a:cs typeface="Century Gothic" pitchFamily="34" charset="0"/>
              </a:rPr>
              <a:t/>
            </a:r>
            <a:br>
              <a:rPr lang="lv-LV" sz="1800" b="1" dirty="0" smtClean="0">
                <a:solidFill>
                  <a:srgbClr val="C00000"/>
                </a:solidFill>
                <a:latin typeface="Century Gothic" pitchFamily="34" charset="0"/>
                <a:ea typeface="Century Gothic" pitchFamily="34" charset="0"/>
                <a:cs typeface="Century Gothic" pitchFamily="34" charset="0"/>
              </a:rPr>
            </a:br>
            <a:endParaRPr lang="lv-LV" sz="1800" dirty="0" smtClean="0">
              <a:solidFill>
                <a:srgbClr val="C00000"/>
              </a:solidFill>
              <a:latin typeface="Century Gothic" pitchFamily="34" charset="0"/>
              <a:ea typeface="Calibri" pitchFamily="34" charset="0"/>
              <a:cs typeface="Calibri" pitchFamily="34" charset="0"/>
            </a:endParaRPr>
          </a:p>
        </p:txBody>
      </p:sp>
      <p:sp>
        <p:nvSpPr>
          <p:cNvPr id="15363" name="Content Placeholder 2"/>
          <p:cNvSpPr>
            <a:spLocks noGrp="1"/>
          </p:cNvSpPr>
          <p:nvPr>
            <p:ph idx="1"/>
          </p:nvPr>
        </p:nvSpPr>
        <p:spPr>
          <a:xfrm>
            <a:off x="395536" y="980728"/>
            <a:ext cx="8496944" cy="5760640"/>
          </a:xfrm>
        </p:spPr>
        <p:txBody>
          <a:bodyPr/>
          <a:lstStyle/>
          <a:p>
            <a:pPr marL="361950" indent="-361950" defTabSz="457200" eaLnBrk="1" hangingPunct="1">
              <a:spcBef>
                <a:spcPct val="0"/>
              </a:spcBef>
              <a:buFont typeface="Wingdings" pitchFamily="2" charset="2"/>
              <a:buChar char="§"/>
            </a:pPr>
            <a:endParaRPr lang="lv-LV" sz="1400" dirty="0" smtClean="0">
              <a:latin typeface="Century Gothic" pitchFamily="34" charset="0"/>
              <a:ea typeface="Century Gothic" pitchFamily="34" charset="0"/>
              <a:cs typeface="Century Gothic" pitchFamily="34" charset="0"/>
            </a:endParaRPr>
          </a:p>
          <a:p>
            <a:pPr marL="361950" indent="-180975" algn="just" defTabSz="457200" eaLnBrk="1" hangingPunct="1">
              <a:spcBef>
                <a:spcPct val="0"/>
              </a:spcBef>
              <a:buFont typeface="Wingdings" pitchFamily="2" charset="2"/>
              <a:buChar char="§"/>
            </a:pPr>
            <a:r>
              <a:rPr lang="lv-LV" sz="1400" dirty="0" smtClean="0">
                <a:latin typeface="Century Gothic" pitchFamily="34" charset="0"/>
                <a:ea typeface="Century Gothic" pitchFamily="34" charset="0"/>
                <a:cs typeface="Century Gothic" pitchFamily="34" charset="0"/>
              </a:rPr>
              <a:t>atbalsts pašvaldību sadarbībai ar iesaistītajām  valsts un pašvaldību institūcijām atbalsta nodrošināšanai nabadzības riskam pakļautajiem bērniem un jauniešiem,  </a:t>
            </a:r>
          </a:p>
          <a:p>
            <a:pPr marL="361950" indent="-180975" algn="just" defTabSz="457200" eaLnBrk="1" hangingPunct="1">
              <a:spcBef>
                <a:spcPct val="0"/>
              </a:spcBef>
              <a:buNone/>
            </a:pPr>
            <a:endParaRPr lang="lv-LV" sz="1400" dirty="0" smtClean="0">
              <a:latin typeface="Century Gothic" pitchFamily="34" charset="0"/>
              <a:ea typeface="Century Gothic" pitchFamily="34" charset="0"/>
              <a:cs typeface="Century Gothic" pitchFamily="34" charset="0"/>
            </a:endParaRPr>
          </a:p>
          <a:p>
            <a:pPr marL="361950" indent="-180975" algn="just" defTabSz="457200" eaLnBrk="1" hangingPunct="1">
              <a:spcBef>
                <a:spcPct val="0"/>
              </a:spcBef>
              <a:buFont typeface="Wingdings" pitchFamily="2" charset="2"/>
              <a:buChar char="§"/>
            </a:pPr>
            <a:r>
              <a:rPr lang="lv-LV" sz="1400" dirty="0" smtClean="0">
                <a:latin typeface="Century Gothic" pitchFamily="34" charset="0"/>
                <a:ea typeface="Century Gothic" pitchFamily="34" charset="0"/>
                <a:cs typeface="Century Gothic" pitchFamily="34" charset="0"/>
              </a:rPr>
              <a:t>preventīvi un kompensējoši individuālā atbalsta pasākumi nabadzības riskam pakļautiem un maznodrošinātiem bērniem un jauniešiem izglītības pakalpojuma saņemšanai; </a:t>
            </a:r>
          </a:p>
          <a:p>
            <a:pPr marL="361950" indent="-180975" algn="just" defTabSz="457200" eaLnBrk="1" hangingPunct="1">
              <a:spcBef>
                <a:spcPct val="0"/>
              </a:spcBef>
              <a:buNone/>
            </a:pPr>
            <a:endParaRPr lang="lv-LV" sz="1400" dirty="0" smtClean="0">
              <a:latin typeface="Century Gothic" pitchFamily="34" charset="0"/>
              <a:ea typeface="Century Gothic" pitchFamily="34" charset="0"/>
              <a:cs typeface="Century Gothic" pitchFamily="34" charset="0"/>
            </a:endParaRPr>
          </a:p>
          <a:p>
            <a:pPr marL="361950" indent="-180975" algn="just" defTabSz="457200" eaLnBrk="1" hangingPunct="1">
              <a:spcBef>
                <a:spcPct val="0"/>
              </a:spcBef>
              <a:buFont typeface="Wingdings" pitchFamily="2" charset="2"/>
              <a:buChar char="§"/>
            </a:pPr>
            <a:r>
              <a:rPr lang="lv-LV" sz="1400" dirty="0" smtClean="0">
                <a:latin typeface="Century Gothic" pitchFamily="34" charset="0"/>
                <a:ea typeface="Century Gothic" pitchFamily="34" charset="0"/>
                <a:cs typeface="Century Gothic" pitchFamily="34" charset="0"/>
              </a:rPr>
              <a:t>atbalsts interešu un ārpusklases aktivitātēm, t.sk. mācību uzņēmumu izveidei un darbības nodrošināšanai un fizisko aktivitāšu attīstībai; </a:t>
            </a:r>
          </a:p>
          <a:p>
            <a:pPr marL="361950" indent="-180975" algn="just" defTabSz="457200" eaLnBrk="1" hangingPunct="1">
              <a:spcBef>
                <a:spcPct val="0"/>
              </a:spcBef>
              <a:buNone/>
            </a:pPr>
            <a:endParaRPr lang="lv-LV" sz="1400" dirty="0" smtClean="0">
              <a:latin typeface="Century Gothic" pitchFamily="34" charset="0"/>
              <a:ea typeface="Century Gothic" pitchFamily="34" charset="0"/>
              <a:cs typeface="Century Gothic" pitchFamily="34" charset="0"/>
            </a:endParaRPr>
          </a:p>
          <a:p>
            <a:pPr marL="361950" indent="-180975" algn="just" defTabSz="457200" eaLnBrk="1" hangingPunct="1">
              <a:spcBef>
                <a:spcPct val="0"/>
              </a:spcBef>
              <a:buFont typeface="Wingdings" pitchFamily="2" charset="2"/>
              <a:buChar char="§"/>
            </a:pPr>
            <a:r>
              <a:rPr lang="lv-LV" sz="1400" dirty="0" smtClean="0">
                <a:latin typeface="Century Gothic" pitchFamily="34" charset="0"/>
                <a:ea typeface="Century Gothic" pitchFamily="34" charset="0"/>
                <a:cs typeface="Century Gothic" pitchFamily="34" charset="0"/>
              </a:rPr>
              <a:t>atbalsts neformālās mācīšanās aktivitātēm jauniešu  sociālo, pilsonisko un komunikatīvo prasmju attīstībai, t.sk. atbalsts neformālās izglītības apmācību programmu jauniešiem izstrādei un aprobācijai jauniešu centros vai izglītības iestādēs,</a:t>
            </a:r>
          </a:p>
          <a:p>
            <a:pPr marL="361950" indent="-180975" algn="just" defTabSz="457200" eaLnBrk="1" hangingPunct="1">
              <a:spcBef>
                <a:spcPct val="0"/>
              </a:spcBef>
              <a:buNone/>
            </a:pPr>
            <a:endParaRPr lang="lv-LV" sz="1400" dirty="0" smtClean="0">
              <a:latin typeface="Century Gothic" pitchFamily="34" charset="0"/>
              <a:ea typeface="Century Gothic" pitchFamily="34" charset="0"/>
              <a:cs typeface="Century Gothic" pitchFamily="34" charset="0"/>
            </a:endParaRPr>
          </a:p>
          <a:p>
            <a:pPr marL="361950" indent="-180975" algn="just" defTabSz="457200" eaLnBrk="1" hangingPunct="1">
              <a:spcBef>
                <a:spcPct val="0"/>
              </a:spcBef>
              <a:buFont typeface="Wingdings" pitchFamily="2" charset="2"/>
              <a:buChar char="§"/>
            </a:pPr>
            <a:r>
              <a:rPr lang="lv-LV" sz="1400" dirty="0" smtClean="0">
                <a:latin typeface="Century Gothic" pitchFamily="34" charset="0"/>
                <a:ea typeface="Century Gothic" pitchFamily="34" charset="0"/>
                <a:cs typeface="Century Gothic" pitchFamily="34" charset="0"/>
              </a:rPr>
              <a:t>jauniešu, kuri nemācās, nestrādā vai neapgūst arodu un nav reģistrējušies NVA kā bezdarbnieki (NEET), apzināšanas, motivēšanas un aktivizēšanas pasākumi; </a:t>
            </a:r>
          </a:p>
          <a:p>
            <a:pPr marL="361950" indent="-180975" algn="just" defTabSz="457200" eaLnBrk="1" hangingPunct="1">
              <a:spcBef>
                <a:spcPct val="0"/>
              </a:spcBef>
              <a:buNone/>
            </a:pPr>
            <a:endParaRPr lang="lv-LV" sz="1400" dirty="0" smtClean="0">
              <a:latin typeface="Century Gothic" pitchFamily="34" charset="0"/>
              <a:ea typeface="Century Gothic" pitchFamily="34" charset="0"/>
              <a:cs typeface="Century Gothic" pitchFamily="34" charset="0"/>
            </a:endParaRPr>
          </a:p>
          <a:p>
            <a:pPr marL="361950" indent="-180975" algn="just" defTabSz="457200" eaLnBrk="1" hangingPunct="1">
              <a:spcBef>
                <a:spcPct val="0"/>
              </a:spcBef>
              <a:buFont typeface="Wingdings" pitchFamily="2" charset="2"/>
              <a:buChar char="§"/>
            </a:pPr>
            <a:r>
              <a:rPr lang="lv-LV" sz="1400" dirty="0" smtClean="0">
                <a:latin typeface="Century Gothic" pitchFamily="34" charset="0"/>
                <a:ea typeface="Century Gothic" pitchFamily="34" charset="0"/>
                <a:cs typeface="Century Gothic" pitchFamily="34" charset="0"/>
              </a:rPr>
              <a:t>motivācijas pasākumi jauniešu atgriešanai izglītībā mācību pabeigšanai vidējās izglītības pakāpē vai aroda apguvei pie amata meistara; </a:t>
            </a:r>
          </a:p>
          <a:p>
            <a:pPr marL="361950" indent="-180975" algn="just" defTabSz="457200" eaLnBrk="1" hangingPunct="1">
              <a:spcBef>
                <a:spcPct val="0"/>
              </a:spcBef>
              <a:buNone/>
            </a:pPr>
            <a:endParaRPr lang="lv-LV" sz="1400" dirty="0" smtClean="0">
              <a:latin typeface="Century Gothic" pitchFamily="34" charset="0"/>
              <a:ea typeface="Century Gothic" pitchFamily="34" charset="0"/>
              <a:cs typeface="Century Gothic" pitchFamily="34" charset="0"/>
            </a:endParaRPr>
          </a:p>
          <a:p>
            <a:pPr marL="361950" indent="-180975" algn="just" defTabSz="457200" eaLnBrk="1" hangingPunct="1">
              <a:spcBef>
                <a:spcPct val="0"/>
              </a:spcBef>
              <a:buFont typeface="Wingdings" pitchFamily="2" charset="2"/>
              <a:buChar char="§"/>
            </a:pPr>
            <a:r>
              <a:rPr lang="lv-LV" sz="1400" dirty="0" smtClean="0">
                <a:latin typeface="Century Gothic" pitchFamily="34" charset="0"/>
                <a:ea typeface="Century Gothic" pitchFamily="34" charset="0"/>
                <a:cs typeface="Century Gothic" pitchFamily="34" charset="0"/>
              </a:rPr>
              <a:t>individuāla darbības plāna (programmas) izstrādāšana katram iesaistītajam dalībniekam, mācību plāna īstenošanas uzraudzība un izglītības programmu pielāgošana atbilstoši mērķa grupas vajadzībām jauniešiem, t.sk. vispārizglītojošo STEM priekšmetu un profesijas ieguves papildu nodarbību nodrošināšana.</a:t>
            </a:r>
          </a:p>
          <a:p>
            <a:pPr marL="361950" indent="-361950" algn="just" defTabSz="457200" eaLnBrk="1" hangingPunct="1">
              <a:spcBef>
                <a:spcPct val="0"/>
              </a:spcBef>
              <a:buFont typeface="Wingdings" pitchFamily="2" charset="2"/>
              <a:buChar char="§"/>
            </a:pPr>
            <a:endParaRPr lang="lv-LV" sz="300" b="1" dirty="0" smtClean="0">
              <a:latin typeface="Century Gothic" pitchFamily="34" charset="0"/>
              <a:ea typeface="Century Gothic" pitchFamily="34" charset="0"/>
              <a:cs typeface="Century Gothic"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539750" y="2924175"/>
            <a:ext cx="3600450" cy="336550"/>
          </a:xfrm>
          <a:prstGeom prst="rect">
            <a:avLst/>
          </a:prstGeom>
          <a:noFill/>
          <a:ln w="9525">
            <a:noFill/>
            <a:miter lim="800000"/>
            <a:headEnd/>
            <a:tailEnd/>
          </a:ln>
        </p:spPr>
        <p:txBody>
          <a:bodyPr>
            <a:spAutoFit/>
          </a:bodyPr>
          <a:lstStyle/>
          <a:p>
            <a:endParaRPr lang="ru-RU"/>
          </a:p>
        </p:txBody>
      </p:sp>
      <p:sp>
        <p:nvSpPr>
          <p:cNvPr id="223235" name="Rectangle 3"/>
          <p:cNvSpPr>
            <a:spLocks noChangeArrowheads="1"/>
          </p:cNvSpPr>
          <p:nvPr/>
        </p:nvSpPr>
        <p:spPr bwMode="auto">
          <a:xfrm>
            <a:off x="5004048" y="2564904"/>
            <a:ext cx="4038600" cy="3508653"/>
          </a:xfrm>
          <a:prstGeom prst="rect">
            <a:avLst/>
          </a:prstGeom>
          <a:noFill/>
          <a:ln w="12700" cap="sq">
            <a:noFill/>
            <a:miter lim="800000"/>
            <a:headEnd type="none" w="sm" len="sm"/>
            <a:tailEnd type="none" w="sm" len="sm"/>
          </a:ln>
          <a:effectLst/>
        </p:spPr>
        <p:txBody>
          <a:bodyPr>
            <a:spAutoFit/>
          </a:bodyPr>
          <a:lstStyle/>
          <a:p>
            <a:pPr algn="ctr">
              <a:defRPr/>
            </a:pPr>
            <a:r>
              <a:rPr lang="lv-LV" sz="3200" b="1" i="1" dirty="0" smtClean="0">
                <a:solidFill>
                  <a:schemeClr val="tx2"/>
                </a:solidFill>
                <a:effectLst>
                  <a:outerShdw blurRad="38100" dist="38100" dir="2700000" algn="tl">
                    <a:srgbClr val="C0C0C0"/>
                  </a:outerShdw>
                </a:effectLst>
                <a:latin typeface="Times New Roman" pitchFamily="18" charset="0"/>
                <a:cs typeface="Times New Roman" pitchFamily="18" charset="0"/>
              </a:rPr>
              <a:t>Paldies par uzmanību!</a:t>
            </a:r>
          </a:p>
          <a:p>
            <a:pPr algn="ctr">
              <a:defRPr/>
            </a:pPr>
            <a:endParaRPr lang="lv-LV" b="1" i="1" dirty="0" smtClean="0">
              <a:solidFill>
                <a:schemeClr val="tx2"/>
              </a:solidFill>
              <a:effectLst>
                <a:outerShdw blurRad="38100" dist="38100" dir="2700000" algn="tl">
                  <a:srgbClr val="C0C0C0"/>
                </a:outerShdw>
              </a:effectLst>
              <a:latin typeface="Times New Roman" pitchFamily="18" charset="0"/>
              <a:cs typeface="Times New Roman" pitchFamily="18" charset="0"/>
            </a:endParaRPr>
          </a:p>
          <a:p>
            <a:pPr algn="ctr">
              <a:defRPr/>
            </a:pPr>
            <a:endParaRPr lang="lv-LV" b="1" i="1" dirty="0" smtClean="0">
              <a:solidFill>
                <a:schemeClr val="tx2"/>
              </a:solidFill>
              <a:effectLst>
                <a:outerShdw blurRad="38100" dist="38100" dir="2700000" algn="tl">
                  <a:srgbClr val="C0C0C0"/>
                </a:outerShdw>
              </a:effectLst>
              <a:latin typeface="Times New Roman" pitchFamily="18" charset="0"/>
              <a:cs typeface="Times New Roman" pitchFamily="18" charset="0"/>
            </a:endParaRPr>
          </a:p>
          <a:p>
            <a:pPr algn="ctr">
              <a:defRPr/>
            </a:pPr>
            <a:r>
              <a:rPr lang="lv-LV" b="1" i="1" dirty="0" smtClean="0">
                <a:solidFill>
                  <a:schemeClr val="tx2"/>
                </a:solidFill>
                <a:effectLst>
                  <a:outerShdw blurRad="38100" dist="38100" dir="2700000" algn="tl">
                    <a:srgbClr val="C0C0C0"/>
                  </a:outerShdw>
                </a:effectLst>
                <a:latin typeface="Times New Roman" pitchFamily="18" charset="0"/>
                <a:cs typeface="Times New Roman" pitchFamily="18" charset="0"/>
              </a:rPr>
              <a:t>Jautājumiem un turpmākai saziņai:</a:t>
            </a:r>
          </a:p>
          <a:p>
            <a:pPr algn="ctr">
              <a:defRPr/>
            </a:pPr>
            <a:r>
              <a:rPr lang="lv-LV" b="1" i="1" dirty="0" err="1" smtClean="0">
                <a:solidFill>
                  <a:schemeClr val="tx2"/>
                </a:solidFill>
                <a:effectLst>
                  <a:outerShdw blurRad="38100" dist="38100" dir="2700000" algn="tl">
                    <a:srgbClr val="C0C0C0"/>
                  </a:outerShdw>
                </a:effectLst>
                <a:latin typeface="Times New Roman" pitchFamily="18" charset="0"/>
                <a:cs typeface="Times New Roman" pitchFamily="18" charset="0"/>
              </a:rPr>
              <a:t>esf@izm.gov.lv</a:t>
            </a:r>
            <a:r>
              <a:rPr lang="lv-LV" b="1" i="1" dirty="0" smtClean="0">
                <a:solidFill>
                  <a:schemeClr val="tx2"/>
                </a:solidFill>
                <a:effectLst>
                  <a:outerShdw blurRad="38100" dist="38100" dir="2700000" algn="tl">
                    <a:srgbClr val="C0C0C0"/>
                  </a:outerShdw>
                </a:effectLst>
                <a:latin typeface="Times New Roman" pitchFamily="18" charset="0"/>
                <a:cs typeface="Times New Roman" pitchFamily="18" charset="0"/>
              </a:rPr>
              <a:t> </a:t>
            </a:r>
          </a:p>
          <a:p>
            <a:pPr algn="ctr">
              <a:defRPr/>
            </a:pPr>
            <a:endParaRPr lang="lv-LV" dirty="0" smtClean="0">
              <a:solidFill>
                <a:srgbClr val="002060"/>
              </a:solidFill>
              <a:effectLst>
                <a:outerShdw blurRad="38100" dist="38100" dir="2700000" algn="tl">
                  <a:srgbClr val="C0C0C0"/>
                </a:outerShdw>
              </a:effectLst>
              <a:latin typeface="Century Gothic" pitchFamily="34" charset="0"/>
              <a:cs typeface="Times New Roman" pitchFamily="18" charset="0"/>
            </a:endParaRPr>
          </a:p>
          <a:p>
            <a:pPr algn="ctr">
              <a:defRPr/>
            </a:pPr>
            <a:r>
              <a:rPr lang="lv-LV" b="1" i="1" dirty="0" smtClean="0">
                <a:solidFill>
                  <a:srgbClr val="002060"/>
                </a:solidFill>
                <a:effectLst>
                  <a:outerShdw blurRad="38100" dist="38100" dir="2700000" algn="tl">
                    <a:srgbClr val="C0C0C0"/>
                  </a:outerShdw>
                </a:effectLst>
                <a:latin typeface="Times New Roman" pitchFamily="18" charset="0"/>
                <a:cs typeface="Times New Roman" pitchFamily="18" charset="0"/>
              </a:rPr>
              <a:t>Tālr. 67 </a:t>
            </a:r>
            <a:r>
              <a:rPr lang="lv-LV" b="1" i="1" dirty="0" smtClean="0">
                <a:solidFill>
                  <a:srgbClr val="002060"/>
                </a:solidFill>
                <a:latin typeface="Times New Roman" pitchFamily="18" charset="0"/>
                <a:cs typeface="Times New Roman" pitchFamily="18" charset="0"/>
              </a:rPr>
              <a:t>047937</a:t>
            </a:r>
          </a:p>
          <a:p>
            <a:pPr algn="ctr">
              <a:defRPr/>
            </a:pPr>
            <a:endParaRPr lang="lv-LV" b="1" i="1" dirty="0">
              <a:solidFill>
                <a:schemeClr val="tx2"/>
              </a:solidFill>
              <a:effectLst>
                <a:outerShdw blurRad="38100" dist="38100" dir="2700000" algn="tl">
                  <a:srgbClr val="C0C0C0"/>
                </a:outerShdw>
              </a:effectLst>
              <a:latin typeface="Times New Roman" pitchFamily="18" charset="0"/>
              <a:cs typeface="Times New Roman" pitchFamily="18" charset="0"/>
            </a:endParaRPr>
          </a:p>
          <a:p>
            <a:pPr algn="ctr">
              <a:defRPr/>
            </a:pPr>
            <a:endParaRPr lang="lv-LV" sz="3200" i="1" dirty="0">
              <a:effectLst>
                <a:outerShdw blurRad="38100" dist="38100" dir="2700000" algn="tl">
                  <a:srgbClr val="C0C0C0"/>
                </a:outerShdw>
              </a:effectLst>
              <a:latin typeface="Trebuchet MS" pitchFamily="34" charset="0"/>
            </a:endParaRPr>
          </a:p>
          <a:p>
            <a:pPr algn="ctr">
              <a:defRPr/>
            </a:pPr>
            <a:endParaRPr lang="en-US" sz="3200" dirty="0">
              <a:latin typeface="Trebuchet MS" pitchFamily="34" charset="0"/>
            </a:endParaRPr>
          </a:p>
        </p:txBody>
      </p:sp>
      <p:sp>
        <p:nvSpPr>
          <p:cNvPr id="20484" name="Rectangle 4"/>
          <p:cNvSpPr>
            <a:spLocks noChangeArrowheads="1"/>
          </p:cNvSpPr>
          <p:nvPr/>
        </p:nvSpPr>
        <p:spPr bwMode="auto">
          <a:xfrm>
            <a:off x="4343400" y="1524000"/>
            <a:ext cx="4572000" cy="366713"/>
          </a:xfrm>
          <a:prstGeom prst="rect">
            <a:avLst/>
          </a:prstGeom>
          <a:noFill/>
          <a:ln w="12700" cap="sq">
            <a:noFill/>
            <a:miter lim="800000"/>
            <a:headEnd type="none" w="sm" len="sm"/>
            <a:tailEnd type="none" w="sm" len="sm"/>
          </a:ln>
        </p:spPr>
        <p:txBody>
          <a:bodyPr>
            <a:spAutoFit/>
          </a:bodyPr>
          <a:lstStyle/>
          <a:p>
            <a:endParaRPr lang="ru-RU"/>
          </a:p>
        </p:txBody>
      </p:sp>
      <p:pic>
        <p:nvPicPr>
          <p:cNvPr id="20485" name="Picture 5"/>
          <p:cNvPicPr>
            <a:picLocks noGrp="1" noChangeAspect="1" noChangeArrowheads="1"/>
          </p:cNvPicPr>
          <p:nvPr>
            <p:ph type="body" idx="1"/>
          </p:nvPr>
        </p:nvPicPr>
        <p:blipFill>
          <a:blip r:embed="rId3" cstate="print"/>
          <a:srcRect/>
          <a:stretch>
            <a:fillRect/>
          </a:stretch>
        </p:blipFill>
        <p:spPr>
          <a:xfrm>
            <a:off x="0" y="0"/>
            <a:ext cx="4876800" cy="6858000"/>
          </a:xfrm>
        </p:spPr>
      </p:pic>
      <p:pic>
        <p:nvPicPr>
          <p:cNvPr id="20487" name="Picture 7" descr="Logo_IZM.jpg"/>
          <p:cNvPicPr>
            <a:picLocks noChangeAspect="1"/>
          </p:cNvPicPr>
          <p:nvPr/>
        </p:nvPicPr>
        <p:blipFill>
          <a:blip r:embed="rId4" cstate="print"/>
          <a:srcRect/>
          <a:stretch>
            <a:fillRect/>
          </a:stretch>
        </p:blipFill>
        <p:spPr bwMode="auto">
          <a:xfrm>
            <a:off x="7668344" y="504908"/>
            <a:ext cx="1384480" cy="763851"/>
          </a:xfrm>
          <a:prstGeom prst="rect">
            <a:avLst/>
          </a:prstGeom>
          <a:noFill/>
          <a:ln w="9525">
            <a:noFill/>
            <a:miter lim="800000"/>
            <a:headEnd/>
            <a:tailEnd/>
          </a:ln>
        </p:spPr>
      </p:pic>
      <p:pic>
        <p:nvPicPr>
          <p:cNvPr id="8" name="Picture 9" descr="ERAF-majas lapai.JPG"/>
          <p:cNvPicPr>
            <a:picLocks noChangeAspect="1"/>
          </p:cNvPicPr>
          <p:nvPr/>
        </p:nvPicPr>
        <p:blipFill>
          <a:blip r:embed="rId5" cstate="print"/>
          <a:srcRect/>
          <a:stretch>
            <a:fillRect/>
          </a:stretch>
        </p:blipFill>
        <p:spPr bwMode="auto">
          <a:xfrm>
            <a:off x="5076056" y="548680"/>
            <a:ext cx="1225550" cy="817562"/>
          </a:xfrm>
          <a:prstGeom prst="rect">
            <a:avLst/>
          </a:prstGeom>
          <a:noFill/>
          <a:ln w="9525">
            <a:noFill/>
            <a:miter lim="800000"/>
            <a:headEnd/>
            <a:tailEnd/>
          </a:ln>
        </p:spPr>
      </p:pic>
      <p:pic>
        <p:nvPicPr>
          <p:cNvPr id="9" name="Picture 6" descr="C:\Users\isile\Desktop\Krasains\ESF-large.jpg"/>
          <p:cNvPicPr>
            <a:picLocks noChangeAspect="1" noChangeArrowheads="1"/>
          </p:cNvPicPr>
          <p:nvPr/>
        </p:nvPicPr>
        <p:blipFill>
          <a:blip r:embed="rId6" cstate="print"/>
          <a:srcRect/>
          <a:stretch>
            <a:fillRect/>
          </a:stretch>
        </p:blipFill>
        <p:spPr bwMode="auto">
          <a:xfrm>
            <a:off x="6444207" y="548681"/>
            <a:ext cx="1008113" cy="740744"/>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fld id="{EC4AFF43-4CA7-4304-8B92-E220986A067F}" type="slidenum">
              <a:rPr lang="lv-LV" smtClean="0">
                <a:latin typeface="Times New Roman" pitchFamily="18" charset="0"/>
                <a:cs typeface="Times New Roman" pitchFamily="18" charset="0"/>
              </a:rPr>
              <a:pPr/>
              <a:t>18</a:t>
            </a:fld>
            <a:endParaRPr lang="lv-LV"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451"/>
            <a:ext cx="9144000" cy="792262"/>
          </a:xfrm>
        </p:spPr>
        <p:txBody>
          <a:bodyPr/>
          <a:lstStyle/>
          <a:p>
            <a:pPr eaLnBrk="1" hangingPunct="1">
              <a:defRPr/>
            </a:pPr>
            <a:r>
              <a:rPr lang="lv-LV" sz="2100" b="1" dirty="0" smtClean="0">
                <a:solidFill>
                  <a:srgbClr val="005374"/>
                </a:solidFill>
                <a:latin typeface="Century Gothic" pitchFamily="34" charset="0"/>
                <a:ea typeface="+mn-ea"/>
                <a:cs typeface="Arial" charset="0"/>
              </a:rPr>
              <a:t>KP </a:t>
            </a:r>
            <a:r>
              <a:rPr lang="lv-LV" sz="2100" b="1" dirty="0">
                <a:solidFill>
                  <a:srgbClr val="005374"/>
                </a:solidFill>
                <a:latin typeface="Century Gothic" pitchFamily="34" charset="0"/>
                <a:ea typeface="+mn-ea"/>
                <a:cs typeface="Arial" charset="0"/>
              </a:rPr>
              <a:t>fondu (ESF, ERAF, KF) </a:t>
            </a:r>
            <a:r>
              <a:rPr lang="lv-LV" sz="2100" b="1" dirty="0" smtClean="0">
                <a:solidFill>
                  <a:srgbClr val="005374"/>
                </a:solidFill>
                <a:latin typeface="Century Gothic" pitchFamily="34" charset="0"/>
                <a:ea typeface="+mn-ea"/>
                <a:cs typeface="Arial" charset="0"/>
              </a:rPr>
              <a:t>finansējuma sadalījums </a:t>
            </a:r>
            <a:r>
              <a:rPr lang="lv-LV" sz="2100" b="1" dirty="0">
                <a:solidFill>
                  <a:srgbClr val="005374"/>
                </a:solidFill>
                <a:latin typeface="Century Gothic" pitchFamily="34" charset="0"/>
                <a:ea typeface="+mn-ea"/>
                <a:cs typeface="Arial" charset="0"/>
              </a:rPr>
              <a:t>pa </a:t>
            </a:r>
            <a:r>
              <a:rPr lang="lv-LV" sz="2100" b="1" dirty="0" smtClean="0">
                <a:solidFill>
                  <a:srgbClr val="005374"/>
                </a:solidFill>
                <a:latin typeface="Century Gothic" pitchFamily="34" charset="0"/>
                <a:ea typeface="+mn-ea"/>
                <a:cs typeface="Arial" charset="0"/>
              </a:rPr>
              <a:t>prioritārajiem virzieniem (</a:t>
            </a:r>
            <a:r>
              <a:rPr lang="lv-LV" sz="2100" b="1" dirty="0" err="1" smtClean="0">
                <a:solidFill>
                  <a:srgbClr val="005374"/>
                </a:solidFill>
                <a:latin typeface="Century Gothic" pitchFamily="34" charset="0"/>
                <a:ea typeface="+mn-ea"/>
                <a:cs typeface="Arial" charset="0"/>
              </a:rPr>
              <a:t>milj.EUR</a:t>
            </a:r>
            <a:r>
              <a:rPr lang="lv-LV" sz="2100" b="1" dirty="0" smtClean="0">
                <a:solidFill>
                  <a:srgbClr val="005374"/>
                </a:solidFill>
                <a:latin typeface="Century Gothic" pitchFamily="34" charset="0"/>
                <a:ea typeface="+mn-ea"/>
                <a:cs typeface="Arial" charset="0"/>
              </a:rPr>
              <a:t>), kopā 4 400,6, t.sk. </a:t>
            </a:r>
            <a:r>
              <a:rPr lang="lv-LV" sz="2100" b="1" dirty="0" smtClean="0">
                <a:solidFill>
                  <a:srgbClr val="C00000"/>
                </a:solidFill>
                <a:latin typeface="Century Gothic" pitchFamily="34" charset="0"/>
                <a:ea typeface="+mn-ea"/>
                <a:cs typeface="Arial" charset="0"/>
              </a:rPr>
              <a:t>IZM 859,89 (19,54%)</a:t>
            </a:r>
            <a:endParaRPr lang="lv-LV" sz="2100" b="1" dirty="0">
              <a:solidFill>
                <a:srgbClr val="C00000"/>
              </a:solidFill>
              <a:latin typeface="Century Gothic" pitchFamily="34" charset="0"/>
              <a:ea typeface="+mn-ea"/>
              <a:cs typeface="Arial" charset="0"/>
            </a:endParaRPr>
          </a:p>
        </p:txBody>
      </p:sp>
      <p:sp>
        <p:nvSpPr>
          <p:cNvPr id="13005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98310E80-B6D5-4378-8034-3038EBC34A1B}" type="slidenum">
              <a:rPr lang="en-US" smtClean="0">
                <a:solidFill>
                  <a:srgbClr val="000000"/>
                </a:solidFill>
              </a:rPr>
              <a:pPr/>
              <a:t>2</a:t>
            </a:fld>
            <a:endParaRPr lang="en-US" smtClean="0">
              <a:solidFill>
                <a:srgbClr val="000000"/>
              </a:solidFill>
            </a:endParaRPr>
          </a:p>
        </p:txBody>
      </p:sp>
      <p:graphicFrame>
        <p:nvGraphicFramePr>
          <p:cNvPr id="7" name="Chart 6"/>
          <p:cNvGraphicFramePr>
            <a:graphicFrameLocks/>
          </p:cNvGraphicFramePr>
          <p:nvPr>
            <p:extLst>
              <p:ext uri="{D42A27DB-BD31-4B8C-83A1-F6EECF244321}">
                <p14:modId xmlns:p14="http://schemas.microsoft.com/office/powerpoint/2010/main" xmlns="" val="2960263916"/>
              </p:ext>
            </p:extLst>
          </p:nvPr>
        </p:nvGraphicFramePr>
        <p:xfrm>
          <a:off x="0" y="836712"/>
          <a:ext cx="9144000" cy="5904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17816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p:cNvSpPr txBox="1">
            <a:spLocks noChangeArrowheads="1"/>
          </p:cNvSpPr>
          <p:nvPr/>
        </p:nvSpPr>
        <p:spPr bwMode="auto">
          <a:xfrm>
            <a:off x="323850" y="0"/>
            <a:ext cx="8210550" cy="830263"/>
          </a:xfrm>
          <a:prstGeom prst="rect">
            <a:avLst/>
          </a:prstGeom>
          <a:noFill/>
          <a:ln w="9525">
            <a:noFill/>
            <a:miter lim="800000"/>
            <a:headEnd/>
            <a:tailEnd/>
          </a:ln>
        </p:spPr>
        <p:txBody>
          <a:bodyPr>
            <a:spAutoFit/>
          </a:bodyPr>
          <a:lstStyle/>
          <a:p>
            <a:pPr algn="ctr" defTabSz="457200"/>
            <a:r>
              <a:rPr lang="lv-LV" sz="2400" b="1" dirty="0">
                <a:solidFill>
                  <a:srgbClr val="002060"/>
                </a:solidFill>
                <a:effectLst>
                  <a:outerShdw blurRad="38100" dist="38100" dir="2700000" algn="tl">
                    <a:srgbClr val="000000">
                      <a:alpha val="43137"/>
                    </a:srgbClr>
                  </a:outerShdw>
                </a:effectLst>
                <a:latin typeface="Century Gothic" pitchFamily="34" charset="0"/>
              </a:rPr>
              <a:t>ES struktūrfondu kopējais publiskais finansējums </a:t>
            </a:r>
            <a:r>
              <a:rPr lang="lv-LV" sz="2400" b="1" dirty="0">
                <a:solidFill>
                  <a:srgbClr val="FF0000"/>
                </a:solidFill>
                <a:effectLst>
                  <a:outerShdw blurRad="38100" dist="38100" dir="2700000" algn="tl">
                    <a:srgbClr val="000000">
                      <a:alpha val="43137"/>
                    </a:srgbClr>
                  </a:outerShdw>
                </a:effectLst>
                <a:latin typeface="Century Gothic" pitchFamily="34" charset="0"/>
              </a:rPr>
              <a:t>izglītībai</a:t>
            </a:r>
            <a:r>
              <a:rPr lang="lv-LV" sz="2400" b="1" dirty="0">
                <a:solidFill>
                  <a:srgbClr val="005374"/>
                </a:solidFill>
                <a:effectLst>
                  <a:outerShdw blurRad="38100" dist="38100" dir="2700000" algn="tl">
                    <a:srgbClr val="000000">
                      <a:alpha val="43137"/>
                    </a:srgbClr>
                  </a:outerShdw>
                </a:effectLst>
                <a:latin typeface="Century Gothic" pitchFamily="34" charset="0"/>
              </a:rPr>
              <a:t> </a:t>
            </a:r>
            <a:r>
              <a:rPr lang="lv-LV" sz="2400" b="1" dirty="0">
                <a:solidFill>
                  <a:srgbClr val="002060"/>
                </a:solidFill>
                <a:effectLst>
                  <a:outerShdw blurRad="38100" dist="38100" dir="2700000" algn="tl">
                    <a:srgbClr val="000000">
                      <a:alpha val="43137"/>
                    </a:srgbClr>
                  </a:outerShdw>
                </a:effectLst>
                <a:latin typeface="Century Gothic" pitchFamily="34" charset="0"/>
              </a:rPr>
              <a:t>2014-2020 plānošanas periodā, milj. EUR</a:t>
            </a:r>
          </a:p>
        </p:txBody>
      </p:sp>
      <p:graphicFrame>
        <p:nvGraphicFramePr>
          <p:cNvPr id="5" name="Table 4"/>
          <p:cNvGraphicFramePr>
            <a:graphicFrameLocks noGrp="1"/>
          </p:cNvGraphicFramePr>
          <p:nvPr/>
        </p:nvGraphicFramePr>
        <p:xfrm>
          <a:off x="107950" y="836710"/>
          <a:ext cx="8929688" cy="5769604"/>
        </p:xfrm>
        <a:graphic>
          <a:graphicData uri="http://schemas.openxmlformats.org/drawingml/2006/table">
            <a:tbl>
              <a:tblPr>
                <a:tableStyleId>{BC89EF96-8CEA-46FF-86C4-4CE0E7609802}</a:tableStyleId>
              </a:tblPr>
              <a:tblGrid>
                <a:gridCol w="1328738"/>
                <a:gridCol w="6494462"/>
                <a:gridCol w="1106488"/>
              </a:tblGrid>
              <a:tr h="5760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solidFill>
                            <a:srgbClr val="002060"/>
                          </a:solidFill>
                          <a:effectLst/>
                        </a:rPr>
                        <a:t>Atbalsta joma</a:t>
                      </a:r>
                      <a:endParaRPr kumimoji="0" lang="en-GB" sz="1200" b="1" i="0" u="none" strike="noStrike" cap="none" normalizeH="0" baseline="0" dirty="0" smtClean="0">
                        <a:ln>
                          <a:noFill/>
                        </a:ln>
                        <a:solidFill>
                          <a:srgbClr val="002060"/>
                        </a:solidFill>
                        <a:effectLst/>
                        <a:latin typeface="Times New Roman" pitchFamily="18" charset="0"/>
                        <a:cs typeface="Arial" charset="0"/>
                      </a:endParaRPr>
                    </a:p>
                  </a:txBody>
                  <a:tcPr anchor="ctr" horzOverflow="overflow">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solidFill>
                            <a:srgbClr val="002060"/>
                          </a:solidFill>
                          <a:effectLst/>
                        </a:rPr>
                        <a:t>Specifiskais atbalsta mērķis</a:t>
                      </a:r>
                      <a:endParaRPr kumimoji="0" lang="en-GB" sz="1200" b="1" i="0" u="none" strike="noStrike" cap="none" normalizeH="0" baseline="0" dirty="0" smtClean="0">
                        <a:ln>
                          <a:noFill/>
                        </a:ln>
                        <a:solidFill>
                          <a:srgbClr val="002060"/>
                        </a:solidFill>
                        <a:effectLst/>
                        <a:latin typeface="Times New Roman" pitchFamily="18" charset="0"/>
                        <a:cs typeface="Arial" charset="0"/>
                      </a:endParaRPr>
                    </a:p>
                  </a:txBody>
                  <a:tcPr anchor="ctr" horzOverflow="overflow">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lv-LV" sz="1000" b="1" u="none" strike="noStrike" cap="none" normalizeH="0" baseline="0" dirty="0" smtClean="0">
                          <a:ln>
                            <a:noFill/>
                          </a:ln>
                          <a:solidFill>
                            <a:srgbClr val="002060"/>
                          </a:solidFill>
                          <a:effectLst/>
                        </a:rPr>
                        <a:t>Kopējais publiskais finansējums, milj. EUR</a:t>
                      </a:r>
                      <a:endParaRPr kumimoji="0" lang="en-GB" sz="1000" b="1" i="0" u="none" strike="noStrike" cap="none" normalizeH="0" baseline="0" dirty="0" smtClean="0">
                        <a:ln>
                          <a:noFill/>
                        </a:ln>
                        <a:solidFill>
                          <a:srgbClr val="002060"/>
                        </a:solidFill>
                        <a:effectLst/>
                        <a:latin typeface="Times New Roman" pitchFamily="18" charset="0"/>
                        <a:cs typeface="Arial" charset="0"/>
                      </a:endParaRPr>
                    </a:p>
                  </a:txBody>
                  <a:tcPr anchor="ctr" horzOverflow="overflow">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r>
              <a:tr h="570139">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effectLst/>
                        </a:rPr>
                        <a:t>Jauniešu </a:t>
                      </a:r>
                      <a:r>
                        <a:rPr kumimoji="0" lang="lv-LV" sz="1200" b="1" u="none" strike="noStrike" kern="1200" cap="none" normalizeH="0" baseline="0" dirty="0" smtClean="0">
                          <a:ln>
                            <a:noFill/>
                          </a:ln>
                          <a:effectLst/>
                        </a:rPr>
                        <a:t>garantijas un priekšlaicīgas izglītības pamešanas mazināšanai</a:t>
                      </a:r>
                    </a:p>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kern="1200" cap="none" normalizeH="0" baseline="0" dirty="0" smtClean="0">
                          <a:ln>
                            <a:noFill/>
                          </a:ln>
                          <a:solidFill>
                            <a:srgbClr val="C00000"/>
                          </a:solidFill>
                          <a:effectLst/>
                        </a:rPr>
                        <a:t>(106,01 milj.)</a:t>
                      </a:r>
                      <a:endParaRPr kumimoji="0" lang="lv-LV" sz="1200" b="1" i="0" u="none" strike="noStrike" kern="1200" cap="none" normalizeH="0" baseline="0" dirty="0" smtClean="0">
                        <a:ln>
                          <a:noFill/>
                        </a:ln>
                        <a:solidFill>
                          <a:srgbClr val="C00000"/>
                        </a:solidFill>
                        <a:effectLst/>
                        <a:latin typeface="Times New Roman" pitchFamily="18" charset="0"/>
                        <a:ea typeface="+mn-ea"/>
                        <a:cs typeface="Arial" charset="0"/>
                      </a:endParaRPr>
                    </a:p>
                  </a:txBody>
                  <a:tcPr marL="9525" marR="9525" marT="9525" marB="0" anchor="ctr" horzOverflow="overflow"/>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lv-LV" sz="1200" u="none" strike="noStrike" kern="1200" cap="none" normalizeH="0" baseline="0" dirty="0" smtClean="0">
                          <a:ln>
                            <a:noFill/>
                          </a:ln>
                          <a:effectLst/>
                        </a:rPr>
                        <a:t>SAM 7.2.1. (IZM daļa) Palielināt nodarbinātībā, izglītībā vai apmācībās neiesaistītu jauniešu nodarbinātību Jauniešu garantijas ietvaros, ESF</a:t>
                      </a:r>
                      <a:endParaRPr kumimoji="0" lang="lv-LV" sz="1200" b="0" i="0" u="none" strike="noStrike" kern="1200" cap="none" normalizeH="0" baseline="0" dirty="0" smtClean="0">
                        <a:ln>
                          <a:noFill/>
                        </a:ln>
                        <a:solidFill>
                          <a:srgbClr val="000000"/>
                        </a:solidFill>
                        <a:effectLst/>
                        <a:latin typeface="Times New Roman" pitchFamily="18" charset="0"/>
                        <a:ea typeface="+mn-ea"/>
                        <a:cs typeface="Arial" charset="0"/>
                      </a:endParaRPr>
                    </a:p>
                  </a:txBody>
                  <a:tcPr marL="9525" marR="9525" marT="9525"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effectLst/>
                        </a:rPr>
                        <a:t>32,37</a:t>
                      </a:r>
                    </a:p>
                    <a:p>
                      <a:pPr marL="0" marR="0" lvl="0" indent="0" algn="ctr" defTabSz="914400" rtl="0" eaLnBrk="1" fontAlgn="b" latinLnBrk="0" hangingPunct="1">
                        <a:lnSpc>
                          <a:spcPct val="100000"/>
                        </a:lnSpc>
                        <a:spcBef>
                          <a:spcPct val="0"/>
                        </a:spcBef>
                        <a:spcAft>
                          <a:spcPct val="0"/>
                        </a:spcAft>
                        <a:buClrTx/>
                        <a:buSzTx/>
                        <a:buFontTx/>
                        <a:buNone/>
                        <a:tabLst/>
                      </a:pPr>
                      <a:r>
                        <a:rPr kumimoji="0" lang="lv-LV" sz="1000" b="1" u="sng" strike="noStrike" cap="none" normalizeH="0" baseline="0" dirty="0" smtClean="0">
                          <a:ln>
                            <a:noFill/>
                          </a:ln>
                          <a:effectLst/>
                        </a:rPr>
                        <a:t>IZM finansējuma daļa</a:t>
                      </a:r>
                      <a:endParaRPr kumimoji="0" lang="lv-LV" sz="1000" b="1" i="0" u="sng" strike="noStrike" cap="none" normalizeH="0" baseline="0" dirty="0" smtClean="0">
                        <a:ln>
                          <a:noFill/>
                        </a:ln>
                        <a:solidFill>
                          <a:srgbClr val="000000"/>
                        </a:solidFill>
                        <a:effectLst/>
                        <a:latin typeface="Times New Roman" pitchFamily="18" charset="0"/>
                        <a:cs typeface="Arial" charset="0"/>
                      </a:endParaRPr>
                    </a:p>
                  </a:txBody>
                  <a:tcPr marL="9525" marR="9525" marT="9525" marB="0" anchor="ctr" horzOverflow="overflow"/>
                </a:tc>
              </a:tr>
              <a:tr h="636201">
                <a:tc vMerge="1">
                  <a:txBody>
                    <a:bodyPr/>
                    <a:lstStyle/>
                    <a:p>
                      <a:endParaRPr lang="lv-LV"/>
                    </a:p>
                  </a:txBody>
                  <a:tcPr/>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lv-LV" sz="1200" u="none" strike="noStrike" kern="1200" cap="none" normalizeH="0" baseline="0" dirty="0" smtClean="0">
                          <a:ln>
                            <a:noFill/>
                          </a:ln>
                          <a:effectLst/>
                        </a:rPr>
                        <a:t>SAM 8.3.3. Samazināt un novērst priekšlaicīgu mācību pārtraukšanu, īstenojot preventīvus un kompensējošus pasākumus, ESF</a:t>
                      </a:r>
                    </a:p>
                    <a:p>
                      <a:pPr marL="0" marR="0" lvl="0" indent="0" algn="just" defTabSz="914400" rtl="0" eaLnBrk="1" fontAlgn="b" latinLnBrk="0" hangingPunct="1">
                        <a:lnSpc>
                          <a:spcPct val="100000"/>
                        </a:lnSpc>
                        <a:spcBef>
                          <a:spcPct val="0"/>
                        </a:spcBef>
                        <a:spcAft>
                          <a:spcPct val="0"/>
                        </a:spcAft>
                        <a:buClrTx/>
                        <a:buSzTx/>
                        <a:buFontTx/>
                        <a:buNone/>
                        <a:tabLst/>
                      </a:pPr>
                      <a:endParaRPr kumimoji="0" lang="lv-LV" sz="1200" b="0" i="0" u="none" strike="noStrike" kern="1200" cap="none" normalizeH="0" baseline="0" dirty="0" smtClean="0">
                        <a:ln>
                          <a:noFill/>
                        </a:ln>
                        <a:solidFill>
                          <a:srgbClr val="000000"/>
                        </a:solidFill>
                        <a:effectLst/>
                        <a:latin typeface="Times New Roman" pitchFamily="18" charset="0"/>
                        <a:ea typeface="+mn-ea"/>
                        <a:cs typeface="Arial" charset="0"/>
                      </a:endParaRPr>
                    </a:p>
                  </a:txBody>
                  <a:tcPr marL="9525" marR="9525" marT="9525"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kern="1200" cap="none" normalizeH="0" baseline="0" dirty="0" smtClean="0">
                          <a:ln>
                            <a:noFill/>
                          </a:ln>
                          <a:effectLst/>
                        </a:rPr>
                        <a:t>73,64</a:t>
                      </a:r>
                      <a:endParaRPr kumimoji="0" lang="lv-LV" sz="1200" b="1" i="0" u="none" strike="noStrike" kern="1200" cap="none" normalizeH="0" baseline="0" dirty="0" smtClean="0">
                        <a:ln>
                          <a:noFill/>
                        </a:ln>
                        <a:solidFill>
                          <a:srgbClr val="000000"/>
                        </a:solidFill>
                        <a:effectLst/>
                        <a:latin typeface="Times New Roman" pitchFamily="18" charset="0"/>
                        <a:ea typeface="+mn-ea"/>
                        <a:cs typeface="Arial" charset="0"/>
                      </a:endParaRPr>
                    </a:p>
                  </a:txBody>
                  <a:tcPr marL="9525" marR="9525" marT="9525" marB="0" anchor="ctr" horzOverflow="overflow"/>
                </a:tc>
              </a:tr>
              <a:tr h="510463">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effectLst/>
                        </a:rPr>
                        <a:t>Profesionālā izglītība</a:t>
                      </a:r>
                    </a:p>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solidFill>
                            <a:srgbClr val="C00000"/>
                          </a:solidFill>
                          <a:effectLst/>
                        </a:rPr>
                        <a:t>(146,14 milj.)</a:t>
                      </a:r>
                      <a:endParaRPr kumimoji="0" lang="lv-LV" sz="1200" b="1" i="0" u="none" strike="noStrike" cap="none" normalizeH="0" baseline="0" dirty="0" smtClean="0">
                        <a:ln>
                          <a:noFill/>
                        </a:ln>
                        <a:solidFill>
                          <a:srgbClr val="C00000"/>
                        </a:solidFill>
                        <a:effectLst/>
                        <a:latin typeface="Times New Roman" pitchFamily="18" charset="0"/>
                        <a:cs typeface="Arial" charset="0"/>
                      </a:endParaRPr>
                    </a:p>
                  </a:txBody>
                  <a:tcPr marL="9525" marR="9525" marT="9525" marB="0" anchor="ctr" horzOverflow="overflow">
                    <a:solidFill>
                      <a:schemeClr val="accent1">
                        <a:lumMod val="20000"/>
                        <a:lumOff val="80000"/>
                      </a:schemeClr>
                    </a:solidFill>
                  </a:tcPr>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lv-LV" sz="1200" u="none" strike="noStrike" kern="1200" cap="none" normalizeH="0" baseline="0" dirty="0" smtClean="0">
                          <a:ln>
                            <a:noFill/>
                          </a:ln>
                          <a:effectLst/>
                        </a:rPr>
                        <a:t>SAM 8.1.3. Modernizēt profesionālās izglītības iestādes, nodrošinot mācību vides atbilstību tautsaimniecības nozaru attīstībai un uzlabojot profesionālās izglītības pieejamību, ERAF</a:t>
                      </a:r>
                      <a:endParaRPr kumimoji="0" lang="lv-LV" sz="1200" b="0" i="0" u="none" strike="noStrike" kern="1200" cap="none" normalizeH="0" baseline="0" dirty="0" smtClean="0">
                        <a:ln>
                          <a:noFill/>
                        </a:ln>
                        <a:solidFill>
                          <a:schemeClr val="tx1"/>
                        </a:solidFill>
                        <a:effectLst/>
                        <a:latin typeface="Times New Roman" pitchFamily="18" charset="0"/>
                        <a:ea typeface="+mn-ea"/>
                        <a:cs typeface="Arial" charset="0"/>
                      </a:endParaRPr>
                    </a:p>
                  </a:txBody>
                  <a:tcPr marL="9525" marR="9525" marT="9525" marB="0" anchor="ctr"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effectLst/>
                        </a:rPr>
                        <a:t>104,78</a:t>
                      </a:r>
                      <a:endParaRPr kumimoji="0" lang="lv-LV" sz="1200" b="1" i="0" u="none" strike="noStrike" cap="none" normalizeH="0" baseline="0" dirty="0" smtClean="0">
                        <a:ln>
                          <a:noFill/>
                        </a:ln>
                        <a:solidFill>
                          <a:srgbClr val="000000"/>
                        </a:solidFill>
                        <a:effectLst/>
                        <a:latin typeface="Times New Roman" pitchFamily="18" charset="0"/>
                        <a:cs typeface="Arial" charset="0"/>
                      </a:endParaRPr>
                    </a:p>
                  </a:txBody>
                  <a:tcPr marL="9525" marR="9525" marT="9525" marB="0" anchor="ctr" horzOverflow="overflow">
                    <a:solidFill>
                      <a:schemeClr val="accent1">
                        <a:lumMod val="20000"/>
                        <a:lumOff val="80000"/>
                      </a:schemeClr>
                    </a:solidFill>
                  </a:tcPr>
                </a:tc>
              </a:tr>
              <a:tr h="456196">
                <a:tc vMerge="1">
                  <a:txBody>
                    <a:bodyPr/>
                    <a:lstStyle/>
                    <a:p>
                      <a:endParaRPr lang="lv-LV"/>
                    </a:p>
                  </a:txBody>
                  <a:tcPr/>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lv-LV" sz="1200" u="none" strike="noStrike" kern="1200" cap="none" normalizeH="0" baseline="0" dirty="0" smtClean="0">
                          <a:ln>
                            <a:noFill/>
                          </a:ln>
                          <a:effectLst/>
                        </a:rPr>
                        <a:t>SAM 8.5.1. Pilnveidot profesionālās izglītības saturu un mācību līdzekļus, attīstot darba vidē balstītas mācības un praksi sadarbībā ar uzņēmumiem, ESF</a:t>
                      </a:r>
                      <a:endParaRPr kumimoji="0" lang="lv-LV" sz="1200" b="0" i="0" u="none" strike="noStrike" kern="1200" cap="none" normalizeH="0" baseline="0" dirty="0" smtClean="0">
                        <a:ln>
                          <a:noFill/>
                        </a:ln>
                        <a:solidFill>
                          <a:schemeClr val="tx1"/>
                        </a:solidFill>
                        <a:effectLst/>
                        <a:latin typeface="Times New Roman" pitchFamily="18" charset="0"/>
                        <a:ea typeface="+mn-ea"/>
                        <a:cs typeface="Arial" charset="0"/>
                      </a:endParaRPr>
                    </a:p>
                  </a:txBody>
                  <a:tcPr marL="9525" marR="9525" marT="9525" marB="0" anchor="ctr"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kern="1200" cap="none" normalizeH="0" baseline="0" dirty="0" smtClean="0">
                          <a:ln>
                            <a:noFill/>
                          </a:ln>
                          <a:effectLst/>
                        </a:rPr>
                        <a:t>36,37</a:t>
                      </a:r>
                      <a:endParaRPr kumimoji="0" lang="lv-LV" sz="1200" b="1" i="0" u="none" strike="noStrike" kern="1200" cap="none" normalizeH="0" baseline="0" dirty="0" smtClean="0">
                        <a:ln>
                          <a:noFill/>
                        </a:ln>
                        <a:solidFill>
                          <a:srgbClr val="000000"/>
                        </a:solidFill>
                        <a:effectLst/>
                        <a:latin typeface="Times New Roman" pitchFamily="18" charset="0"/>
                        <a:ea typeface="+mn-ea"/>
                        <a:cs typeface="Arial" charset="0"/>
                      </a:endParaRPr>
                    </a:p>
                  </a:txBody>
                  <a:tcPr marL="9525" marR="9525" marT="9525" marB="0" anchor="ctr" horzOverflow="overflow">
                    <a:solidFill>
                      <a:schemeClr val="accent1">
                        <a:lumMod val="20000"/>
                        <a:lumOff val="80000"/>
                      </a:schemeClr>
                    </a:solidFill>
                  </a:tcPr>
                </a:tc>
              </a:tr>
              <a:tr h="409034">
                <a:tc vMerge="1">
                  <a:txBody>
                    <a:bodyPr/>
                    <a:lstStyle/>
                    <a:p>
                      <a:endParaRPr lang="lv-LV"/>
                    </a:p>
                  </a:txBody>
                  <a:tcPr/>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lv-LV" sz="1200" u="none" strike="noStrike" kern="1200" cap="none" normalizeH="0" baseline="0" dirty="0" smtClean="0">
                          <a:ln>
                            <a:noFill/>
                          </a:ln>
                          <a:effectLst/>
                        </a:rPr>
                        <a:t>SAM 8.5.2. Paaugstināt profesionālās izglītības iestāžu darbības kvalitāti profesionālās izglītības satura īstenošanā, ESF</a:t>
                      </a:r>
                      <a:endParaRPr kumimoji="0" lang="lv-LV" sz="1200" b="0" i="0" u="none" strike="noStrike" kern="1200" cap="none" normalizeH="0" baseline="0" dirty="0" smtClean="0">
                        <a:ln>
                          <a:noFill/>
                        </a:ln>
                        <a:solidFill>
                          <a:schemeClr val="tx1"/>
                        </a:solidFill>
                        <a:effectLst/>
                        <a:latin typeface="Times New Roman" pitchFamily="18" charset="0"/>
                        <a:ea typeface="+mn-ea"/>
                        <a:cs typeface="Arial" charset="0"/>
                      </a:endParaRPr>
                    </a:p>
                  </a:txBody>
                  <a:tcPr marL="9525" marR="9525" marT="9525" marB="0" anchor="ctr"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kern="1200" cap="none" normalizeH="0" baseline="0" dirty="0" smtClean="0">
                          <a:ln>
                            <a:noFill/>
                          </a:ln>
                          <a:effectLst/>
                        </a:rPr>
                        <a:t>4,99</a:t>
                      </a:r>
                      <a:endParaRPr kumimoji="0" lang="lv-LV" sz="1200" b="1" i="0" u="none" strike="noStrike" kern="1200" cap="none" normalizeH="0" baseline="0" dirty="0" smtClean="0">
                        <a:ln>
                          <a:noFill/>
                        </a:ln>
                        <a:solidFill>
                          <a:srgbClr val="000000"/>
                        </a:solidFill>
                        <a:effectLst/>
                        <a:latin typeface="Times New Roman" pitchFamily="18" charset="0"/>
                        <a:ea typeface="+mn-ea"/>
                        <a:cs typeface="Arial" charset="0"/>
                      </a:endParaRPr>
                    </a:p>
                  </a:txBody>
                  <a:tcPr marL="9525" marR="9525" marT="9525" marB="0" anchor="ctr" horzOverflow="overflow">
                    <a:solidFill>
                      <a:schemeClr val="accent1">
                        <a:lumMod val="20000"/>
                        <a:lumOff val="80000"/>
                      </a:schemeClr>
                    </a:solidFill>
                  </a:tcPr>
                </a:tc>
              </a:tr>
              <a:tr h="608361">
                <a:tc row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effectLst/>
                        </a:rPr>
                        <a:t>Vispārējā izglītība</a:t>
                      </a:r>
                    </a:p>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solidFill>
                            <a:srgbClr val="C00000"/>
                          </a:solidFill>
                          <a:effectLst/>
                        </a:rPr>
                        <a:t>(211,19 milj.)</a:t>
                      </a:r>
                      <a:endParaRPr kumimoji="0" lang="lv-LV" sz="1200" b="1" i="0" u="none" strike="noStrike" cap="none" normalizeH="0" baseline="0" dirty="0" smtClean="0">
                        <a:ln>
                          <a:noFill/>
                        </a:ln>
                        <a:solidFill>
                          <a:srgbClr val="C00000"/>
                        </a:solidFill>
                        <a:effectLst/>
                        <a:latin typeface="Times New Roman" pitchFamily="18" charset="0"/>
                        <a:cs typeface="Arial" charset="0"/>
                      </a:endParaRPr>
                    </a:p>
                  </a:txBody>
                  <a:tcPr marL="9525" marR="9525" marT="9525" marB="0" anchor="ctr" horzOverflow="overflow"/>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lv-LV" sz="1200" u="none" strike="noStrike" kern="1200" cap="none" normalizeH="0" baseline="0" dirty="0" smtClean="0">
                          <a:ln>
                            <a:noFill/>
                          </a:ln>
                          <a:effectLst/>
                        </a:rPr>
                        <a:t>SAM 8.1.2. Uzlabot izglītojamo vajadzībām atbilstošas un kvalitatīvas vispārējās izglītības pakalpojuma pieejamību reģionālā un valsts līmenī, koncentrējot resursus un pilnveidojot vispārējās izglītības iestāžu mācību vidi pašvaldībās, ERAF</a:t>
                      </a:r>
                      <a:endParaRPr kumimoji="0" lang="lv-LV" sz="1200" b="0" i="0" u="none" strike="noStrike" kern="1200" cap="none" normalizeH="0" baseline="0" dirty="0" smtClean="0">
                        <a:ln>
                          <a:noFill/>
                        </a:ln>
                        <a:solidFill>
                          <a:schemeClr val="tx1"/>
                        </a:solidFill>
                        <a:effectLst/>
                        <a:latin typeface="Times New Roman" pitchFamily="18" charset="0"/>
                        <a:ea typeface="+mn-ea"/>
                        <a:cs typeface="Arial" charset="0"/>
                      </a:endParaRPr>
                    </a:p>
                  </a:txBody>
                  <a:tcPr marL="9525" marR="9525" marT="9525"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kern="1200" cap="none" normalizeH="0" baseline="0" dirty="0" smtClean="0">
                          <a:ln>
                            <a:noFill/>
                          </a:ln>
                          <a:effectLst/>
                        </a:rPr>
                        <a:t>162,81</a:t>
                      </a:r>
                      <a:endParaRPr kumimoji="0" lang="lv-LV" sz="1200" b="1" i="0" u="none" strike="noStrike" kern="1200" cap="none" normalizeH="0" baseline="0" dirty="0" smtClean="0">
                        <a:ln>
                          <a:noFill/>
                        </a:ln>
                        <a:solidFill>
                          <a:srgbClr val="000000"/>
                        </a:solidFill>
                        <a:effectLst/>
                        <a:latin typeface="Times New Roman" pitchFamily="18" charset="0"/>
                        <a:ea typeface="+mn-ea"/>
                        <a:cs typeface="Arial" charset="0"/>
                      </a:endParaRPr>
                    </a:p>
                  </a:txBody>
                  <a:tcPr marL="9525" marR="9525" marT="9525" marB="0" anchor="ctr" horzOverflow="overflow"/>
                </a:tc>
              </a:tr>
              <a:tr h="430120">
                <a:tc vMerge="1">
                  <a:txBody>
                    <a:bodyPr/>
                    <a:lstStyle/>
                    <a:p>
                      <a:endParaRPr lang="lv-LV"/>
                    </a:p>
                  </a:txBody>
                  <a:tcPr/>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lv-LV" sz="1200" u="none" strike="noStrike" kern="1200" cap="none" normalizeH="0" baseline="0" dirty="0" smtClean="0">
                          <a:ln>
                            <a:noFill/>
                          </a:ln>
                          <a:effectLst/>
                        </a:rPr>
                        <a:t>SAM 8.3.1. Attīstīt kompetenču pieejā balstītu vispārējās izglītības saturu un ieviest izglītības kvalitātes monitoringu, ESF</a:t>
                      </a:r>
                      <a:endParaRPr kumimoji="0" lang="lv-LV" sz="1200" b="0" i="0" u="none" strike="noStrike" kern="1200" cap="none" normalizeH="0" baseline="0" dirty="0" smtClean="0">
                        <a:ln>
                          <a:noFill/>
                        </a:ln>
                        <a:solidFill>
                          <a:schemeClr val="tx1"/>
                        </a:solidFill>
                        <a:effectLst/>
                        <a:latin typeface="Times New Roman" pitchFamily="18" charset="0"/>
                        <a:ea typeface="+mn-ea"/>
                        <a:cs typeface="Arial" charset="0"/>
                      </a:endParaRPr>
                    </a:p>
                  </a:txBody>
                  <a:tcPr marL="9525" marR="9525" marT="9525"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kern="1200" cap="none" normalizeH="0" baseline="0" dirty="0" smtClean="0">
                          <a:ln>
                            <a:noFill/>
                          </a:ln>
                          <a:effectLst/>
                        </a:rPr>
                        <a:t>25,30</a:t>
                      </a:r>
                      <a:endParaRPr kumimoji="0" lang="lv-LV" sz="1200" b="1" i="0" u="none" strike="noStrike" kern="1200" cap="none" normalizeH="0" baseline="0" dirty="0" smtClean="0">
                        <a:ln>
                          <a:noFill/>
                        </a:ln>
                        <a:solidFill>
                          <a:srgbClr val="000000"/>
                        </a:solidFill>
                        <a:effectLst/>
                        <a:latin typeface="Times New Roman" pitchFamily="18" charset="0"/>
                        <a:ea typeface="+mn-ea"/>
                        <a:cs typeface="Arial" charset="0"/>
                      </a:endParaRPr>
                    </a:p>
                  </a:txBody>
                  <a:tcPr marL="9525" marR="9525" marT="9525" marB="0" anchor="ctr" horzOverflow="overflow"/>
                </a:tc>
              </a:tr>
              <a:tr h="481391">
                <a:tc vMerge="1">
                  <a:txBody>
                    <a:bodyPr/>
                    <a:lstStyle/>
                    <a:p>
                      <a:endParaRPr lang="lv-LV"/>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v-LV" sz="1200" u="none" strike="noStrike" kern="1200" cap="none" normalizeH="0" baseline="0" dirty="0" smtClean="0">
                          <a:ln>
                            <a:noFill/>
                          </a:ln>
                          <a:effectLst/>
                        </a:rPr>
                        <a:t>SAM 8.3.2.Uzlabot vispārējās izglītības iestāžu darbības kvalitāti izglītojamo snieguma paaugstināšanai, ESF</a:t>
                      </a:r>
                      <a:endParaRPr kumimoji="0" lang="lv-LV" sz="1200" b="0" i="0" u="none" strike="noStrike" kern="1200" cap="none" normalizeH="0" baseline="0" dirty="0" smtClean="0">
                        <a:ln>
                          <a:noFill/>
                        </a:ln>
                        <a:solidFill>
                          <a:schemeClr val="tx1"/>
                        </a:solidFill>
                        <a:effectLst/>
                        <a:latin typeface="Times New Roman" pitchFamily="18" charset="0"/>
                        <a:ea typeface="+mn-ea"/>
                        <a:cs typeface="Arial" charset="0"/>
                      </a:endParaRPr>
                    </a:p>
                  </a:txBody>
                  <a:tcPr marL="9525" marR="9525" marT="9525"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kern="1200" cap="none" normalizeH="0" baseline="0" dirty="0" smtClean="0">
                          <a:ln>
                            <a:noFill/>
                          </a:ln>
                          <a:effectLst/>
                        </a:rPr>
                        <a:t>23,08</a:t>
                      </a:r>
                      <a:endParaRPr kumimoji="0" lang="lv-LV" sz="1200" b="1" i="0" u="none" strike="noStrike" kern="1200" cap="none" normalizeH="0" baseline="0" dirty="0" smtClean="0">
                        <a:ln>
                          <a:noFill/>
                        </a:ln>
                        <a:solidFill>
                          <a:srgbClr val="000000"/>
                        </a:solidFill>
                        <a:effectLst/>
                        <a:latin typeface="Times New Roman" pitchFamily="18" charset="0"/>
                        <a:ea typeface="+mn-ea"/>
                        <a:cs typeface="Arial" charset="0"/>
                      </a:endParaRPr>
                    </a:p>
                  </a:txBody>
                  <a:tcPr marL="9525" marR="9525" marT="9525" marB="0" anchor="ctr" horzOverflow="overflow"/>
                </a:tc>
              </a:tr>
              <a:tr h="47315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effectLst/>
                        </a:rPr>
                        <a:t>Karjeras izglītība</a:t>
                      </a:r>
                    </a:p>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solidFill>
                            <a:srgbClr val="C00000"/>
                          </a:solidFill>
                          <a:effectLst/>
                        </a:rPr>
                        <a:t>(23,08 milj.)</a:t>
                      </a:r>
                      <a:endParaRPr kumimoji="0" lang="lv-LV" sz="1200" b="1" i="0" u="none" strike="noStrike" cap="none" normalizeH="0" baseline="0" dirty="0" smtClean="0">
                        <a:ln>
                          <a:noFill/>
                        </a:ln>
                        <a:solidFill>
                          <a:srgbClr val="C00000"/>
                        </a:solidFill>
                        <a:effectLst/>
                        <a:latin typeface="Times New Roman" pitchFamily="18" charset="0"/>
                        <a:cs typeface="Arial" charset="0"/>
                      </a:endParaRPr>
                    </a:p>
                  </a:txBody>
                  <a:tcPr marL="9525" marR="9525" marT="9525" marB="0" anchor="ctr" horzOverflow="overflow">
                    <a:solidFill>
                      <a:schemeClr val="accent1">
                        <a:lumMod val="20000"/>
                        <a:lumOff val="80000"/>
                      </a:schemeClr>
                    </a:solidFill>
                  </a:tcPr>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lv-LV" sz="1200" u="none" strike="noStrike" kern="1200" cap="none" normalizeH="0" baseline="0" dirty="0" smtClean="0">
                          <a:ln>
                            <a:noFill/>
                          </a:ln>
                          <a:effectLst/>
                        </a:rPr>
                        <a:t>SAM 8.3.4. Nodrošināt karjeras attīstības atbalsta pieejamību izglītojamajiem vispārējās un profesionālās izglītības iestādēs, ESF</a:t>
                      </a:r>
                      <a:endParaRPr kumimoji="0" lang="lv-LV" sz="1200" b="0" i="0" u="none" strike="noStrike" kern="1200" cap="none" normalizeH="0" baseline="0" dirty="0" smtClean="0">
                        <a:ln>
                          <a:noFill/>
                        </a:ln>
                        <a:solidFill>
                          <a:srgbClr val="000000"/>
                        </a:solidFill>
                        <a:effectLst/>
                        <a:latin typeface="Times New Roman" pitchFamily="18" charset="0"/>
                        <a:ea typeface="+mn-ea"/>
                        <a:cs typeface="Arial" charset="0"/>
                      </a:endParaRPr>
                    </a:p>
                  </a:txBody>
                  <a:tcPr marL="9525" marR="9525" marT="9525" marB="0" anchor="ctr" horzOverflow="overflow">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kern="1200" cap="none" normalizeH="0" baseline="0" dirty="0" smtClean="0">
                          <a:ln>
                            <a:noFill/>
                          </a:ln>
                          <a:effectLst/>
                        </a:rPr>
                        <a:t>23,08</a:t>
                      </a:r>
                      <a:endParaRPr kumimoji="0" lang="lv-LV" sz="1200" b="1" i="0" u="none" strike="noStrike" kern="1200" cap="none" normalizeH="0" baseline="0" dirty="0" smtClean="0">
                        <a:ln>
                          <a:noFill/>
                        </a:ln>
                        <a:solidFill>
                          <a:srgbClr val="000000"/>
                        </a:solidFill>
                        <a:effectLst/>
                        <a:latin typeface="Times New Roman" pitchFamily="18" charset="0"/>
                        <a:ea typeface="+mn-ea"/>
                        <a:cs typeface="Arial" charset="0"/>
                      </a:endParaRPr>
                    </a:p>
                  </a:txBody>
                  <a:tcPr marL="9525" marR="9525" marT="9525" marB="0" anchor="ctr" horzOverflow="overflow">
                    <a:solidFill>
                      <a:schemeClr val="accent1">
                        <a:lumMod val="20000"/>
                        <a:lumOff val="80000"/>
                      </a:schemeClr>
                    </a:solidFill>
                  </a:tcPr>
                </a:tc>
              </a:tr>
              <a:tr h="49350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effectLst/>
                        </a:rPr>
                        <a:t>Mūžizglītība</a:t>
                      </a:r>
                    </a:p>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cap="none" normalizeH="0" baseline="0" dirty="0" smtClean="0">
                          <a:ln>
                            <a:noFill/>
                          </a:ln>
                          <a:solidFill>
                            <a:srgbClr val="C00000"/>
                          </a:solidFill>
                          <a:effectLst/>
                        </a:rPr>
                        <a:t>(19,00 milj.)</a:t>
                      </a:r>
                      <a:endParaRPr kumimoji="0" lang="lv-LV" sz="1200" b="1" i="0" u="none" strike="noStrike" cap="none" normalizeH="0" baseline="0" dirty="0" smtClean="0">
                        <a:ln>
                          <a:noFill/>
                        </a:ln>
                        <a:solidFill>
                          <a:srgbClr val="C00000"/>
                        </a:solidFill>
                        <a:effectLst/>
                        <a:latin typeface="Times New Roman" pitchFamily="18" charset="0"/>
                        <a:cs typeface="Arial" charset="0"/>
                      </a:endParaRPr>
                    </a:p>
                  </a:txBody>
                  <a:tcPr marL="9525" marR="9525" marT="9525" marB="0" anchor="ctr" horzOverflow="overflow"/>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lv-LV" sz="1200" u="none" strike="noStrike" kern="1200" cap="none" normalizeH="0" baseline="0" dirty="0" smtClean="0">
                          <a:ln>
                            <a:noFill/>
                          </a:ln>
                          <a:effectLst/>
                        </a:rPr>
                        <a:t>SAM 8.4.1. Pilnveidot nodarbināto personu profesionālo kompetenci atbilstoši mainīgajiem darba tirgus apstākļiem, ESF</a:t>
                      </a:r>
                      <a:endParaRPr kumimoji="0" lang="lv-LV" sz="1200" b="0" i="0" u="none" strike="noStrike" kern="1200" cap="none" normalizeH="0" baseline="0" dirty="0" smtClean="0">
                        <a:ln>
                          <a:noFill/>
                        </a:ln>
                        <a:solidFill>
                          <a:srgbClr val="000000"/>
                        </a:solidFill>
                        <a:effectLst/>
                        <a:latin typeface="Times New Roman" pitchFamily="18" charset="0"/>
                        <a:ea typeface="+mn-ea"/>
                        <a:cs typeface="Arial" charset="0"/>
                      </a:endParaRPr>
                    </a:p>
                  </a:txBody>
                  <a:tcPr marL="9525" marR="9525" marT="9525"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lv-LV" sz="1200" b="1" u="none" strike="noStrike" kern="1200" cap="none" normalizeH="0" baseline="0" dirty="0" smtClean="0">
                          <a:ln>
                            <a:noFill/>
                          </a:ln>
                          <a:effectLst/>
                        </a:rPr>
                        <a:t>27,03</a:t>
                      </a:r>
                      <a:endParaRPr kumimoji="0" lang="lv-LV" sz="1200" b="1" i="0" u="none" strike="noStrike" kern="1200" cap="none" normalizeH="0" baseline="0" dirty="0" smtClean="0">
                        <a:ln>
                          <a:noFill/>
                        </a:ln>
                        <a:solidFill>
                          <a:srgbClr val="000000"/>
                        </a:solidFill>
                        <a:effectLst/>
                        <a:latin typeface="Times New Roman" pitchFamily="18" charset="0"/>
                        <a:ea typeface="+mn-ea"/>
                        <a:cs typeface="Arial" charset="0"/>
                      </a:endParaRPr>
                    </a:p>
                  </a:txBody>
                  <a:tcPr marL="9525" marR="9525" marT="9525" marB="0" anchor="ctr" horzOverflow="overflow"/>
                </a:tc>
              </a:tr>
            </a:tbl>
          </a:graphicData>
        </a:graphic>
      </p:graphicFrame>
      <p:sp>
        <p:nvSpPr>
          <p:cNvPr id="4" name="Slide Number Placeholder 3"/>
          <p:cNvSpPr>
            <a:spLocks noGrp="1"/>
          </p:cNvSpPr>
          <p:nvPr>
            <p:ph type="sldNum" sz="quarter" idx="12"/>
          </p:nvPr>
        </p:nvSpPr>
        <p:spPr>
          <a:xfrm>
            <a:off x="8675688" y="6524625"/>
            <a:ext cx="360362" cy="333375"/>
          </a:xfrm>
        </p:spPr>
        <p:txBody>
          <a:bodyPr/>
          <a:lstStyle/>
          <a:p>
            <a:fld id="{CD34CAB4-14B1-4D39-B5D1-E595BBDA134C}" type="slidenum">
              <a:rPr lang="lv-LV"/>
              <a:pPr/>
              <a:t>3</a:t>
            </a:fld>
            <a:endParaRPr lang="lv-LV"/>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323528" y="1268760"/>
            <a:ext cx="8363272" cy="4104456"/>
          </a:xfrm>
        </p:spPr>
        <p:txBody>
          <a:bodyPr/>
          <a:lstStyle/>
          <a:p>
            <a:pPr algn="ctr">
              <a:buNone/>
            </a:pPr>
            <a:endParaRPr lang="lv-LV" dirty="0" smtClean="0">
              <a:solidFill>
                <a:srgbClr val="005374"/>
              </a:solidFill>
              <a:latin typeface="Century Gothic" pitchFamily="34" charset="0"/>
              <a:ea typeface="Calibri" pitchFamily="34" charset="0"/>
              <a:cs typeface="Calibri" pitchFamily="34" charset="0"/>
            </a:endParaRPr>
          </a:p>
          <a:p>
            <a:pPr algn="ctr">
              <a:buNone/>
            </a:pPr>
            <a:endParaRPr lang="lv-LV" sz="4800" b="1" dirty="0" smtClean="0">
              <a:solidFill>
                <a:srgbClr val="005374"/>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endParaRPr>
          </a:p>
          <a:p>
            <a:pPr algn="ctr">
              <a:buNone/>
            </a:pPr>
            <a:r>
              <a:rPr lang="lv-LV" sz="4800" b="1" dirty="0" smtClean="0">
                <a:solidFill>
                  <a:srgbClr val="005374"/>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Vispārējā izglītība </a:t>
            </a:r>
          </a:p>
        </p:txBody>
      </p:sp>
      <p:sp>
        <p:nvSpPr>
          <p:cNvPr id="3075" name="Slide Number Placeholder 3"/>
          <p:cNvSpPr>
            <a:spLocks noGrp="1"/>
          </p:cNvSpPr>
          <p:nvPr>
            <p:ph type="sldNum" sz="quarter" idx="12"/>
          </p:nvPr>
        </p:nvSpPr>
        <p:spPr bwMode="auto">
          <a:xfrm>
            <a:off x="900113" y="6381750"/>
            <a:ext cx="2133600" cy="365125"/>
          </a:xfrm>
          <a:noFill/>
          <a:ln>
            <a:miter lim="800000"/>
            <a:headEnd/>
            <a:tailEnd/>
          </a:ln>
        </p:spPr>
        <p:txBody>
          <a:bodyPr/>
          <a:lstStyle/>
          <a:p>
            <a:pPr algn="l"/>
            <a:fld id="{4F17DEE7-EC19-486F-A464-0BFDABB3B9FB}" type="slidenum">
              <a:rPr lang="lv-LV">
                <a:latin typeface="Times New Roman" pitchFamily="18" charset="0"/>
                <a:cs typeface="Times New Roman" pitchFamily="18" charset="0"/>
              </a:rPr>
              <a:pPr algn="l"/>
              <a:t>4</a:t>
            </a:fld>
            <a:endParaRPr lang="lv-LV" dirty="0">
              <a:latin typeface="Times New Roman" pitchFamily="18" charset="0"/>
              <a:cs typeface="Times New Roman" pitchFamily="18" charset="0"/>
            </a:endParaRPr>
          </a:p>
        </p:txBody>
      </p:sp>
      <p:pic>
        <p:nvPicPr>
          <p:cNvPr id="1027" name="Picture 3" descr="C:\Users\imisina\Desktop\Pueari.jpg"/>
          <p:cNvPicPr>
            <a:picLocks noChangeAspect="1" noChangeArrowheads="1"/>
          </p:cNvPicPr>
          <p:nvPr/>
        </p:nvPicPr>
        <p:blipFill>
          <a:blip r:embed="rId2" cstate="print"/>
          <a:srcRect/>
          <a:stretch>
            <a:fillRect/>
          </a:stretch>
        </p:blipFill>
        <p:spPr bwMode="auto">
          <a:xfrm>
            <a:off x="5004048" y="3933056"/>
            <a:ext cx="3995936" cy="2666039"/>
          </a:xfrm>
          <a:prstGeom prst="rect">
            <a:avLst/>
          </a:prstGeom>
          <a:noFill/>
        </p:spPr>
      </p:pic>
      <p:pic>
        <p:nvPicPr>
          <p:cNvPr id="1028" name="Picture 4" descr="C:\Users\imisina\Desktop\klase.jpg"/>
          <p:cNvPicPr>
            <a:picLocks noChangeAspect="1" noChangeArrowheads="1"/>
          </p:cNvPicPr>
          <p:nvPr/>
        </p:nvPicPr>
        <p:blipFill>
          <a:blip r:embed="rId3" cstate="print"/>
          <a:srcRect/>
          <a:stretch>
            <a:fillRect/>
          </a:stretch>
        </p:blipFill>
        <p:spPr bwMode="auto">
          <a:xfrm>
            <a:off x="179512" y="116632"/>
            <a:ext cx="3790819" cy="220486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286891" y="2276872"/>
            <a:ext cx="8857109" cy="4752256"/>
          </a:xfrm>
        </p:spPr>
        <p:txBody>
          <a:bodyPr/>
          <a:lstStyle/>
          <a:p>
            <a:pPr marL="361950" indent="-361950" defTabSz="457200" eaLnBrk="1" hangingPunct="1">
              <a:spcBef>
                <a:spcPct val="0"/>
              </a:spcBef>
              <a:buFont typeface="Wingdings" pitchFamily="2" charset="2"/>
              <a:buChar char="§"/>
            </a:pPr>
            <a:endParaRPr lang="lv-LV" sz="1600" b="1"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600" b="1" dirty="0" smtClean="0">
                <a:latin typeface="Century Gothic" pitchFamily="34" charset="0"/>
                <a:ea typeface="Century Gothic" pitchFamily="34" charset="0"/>
                <a:cs typeface="Century Gothic" pitchFamily="34" charset="0"/>
              </a:rPr>
              <a:t>Finansējuma saņēmēji: </a:t>
            </a:r>
            <a:r>
              <a:rPr lang="lv-LV" sz="1600" b="1" dirty="0" smtClean="0">
                <a:solidFill>
                  <a:srgbClr val="C00000"/>
                </a:solidFill>
                <a:latin typeface="Century Gothic" pitchFamily="34" charset="0"/>
                <a:ea typeface="Century Gothic" pitchFamily="34" charset="0"/>
                <a:cs typeface="Century Gothic" pitchFamily="34" charset="0"/>
              </a:rPr>
              <a:t>pašvaldības un to apvienības</a:t>
            </a:r>
          </a:p>
          <a:p>
            <a:pPr marL="361950" indent="-361950" defTabSz="457200" eaLnBrk="1" hangingPunct="1">
              <a:spcBef>
                <a:spcPct val="0"/>
              </a:spcBef>
              <a:buNone/>
            </a:pPr>
            <a:r>
              <a:rPr lang="lv-LV" sz="1600" b="1" dirty="0" smtClean="0"/>
              <a:t>	</a:t>
            </a:r>
            <a:r>
              <a:rPr lang="lv-LV" sz="1600" b="1" dirty="0" smtClean="0">
                <a:solidFill>
                  <a:srgbClr val="002060"/>
                </a:solidFill>
                <a:latin typeface="Century Gothic" pitchFamily="34" charset="0"/>
              </a:rPr>
              <a:t>30 milj. EUR </a:t>
            </a:r>
            <a:r>
              <a:rPr lang="lv-LV" sz="1600" dirty="0" smtClean="0">
                <a:solidFill>
                  <a:srgbClr val="002060"/>
                </a:solidFill>
                <a:latin typeface="Century Gothic" pitchFamily="34" charset="0"/>
              </a:rPr>
              <a:t>paredzēti </a:t>
            </a:r>
            <a:r>
              <a:rPr lang="lv-LV" sz="1600" b="1" dirty="0" smtClean="0">
                <a:solidFill>
                  <a:srgbClr val="002060"/>
                </a:solidFill>
                <a:latin typeface="Century Gothic" pitchFamily="34" charset="0"/>
              </a:rPr>
              <a:t>Latvijas 9 lielo pilsētu </a:t>
            </a:r>
            <a:r>
              <a:rPr lang="lv-LV" sz="1600" dirty="0" smtClean="0">
                <a:solidFill>
                  <a:srgbClr val="002060"/>
                </a:solidFill>
                <a:latin typeface="Century Gothic" pitchFamily="34" charset="0"/>
              </a:rPr>
              <a:t>vispārējās izglītības iestāžu tīkla sakārtošanai! </a:t>
            </a:r>
          </a:p>
          <a:p>
            <a:pPr marL="361950" indent="-361950" defTabSz="457200" eaLnBrk="1" hangingPunct="1">
              <a:spcBef>
                <a:spcPct val="0"/>
              </a:spcBef>
              <a:buNone/>
            </a:pPr>
            <a:endParaRPr lang="lv-LV" sz="1600" dirty="0" smtClean="0">
              <a:solidFill>
                <a:srgbClr val="238D2D"/>
              </a:solidFill>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600" b="1" dirty="0" smtClean="0">
                <a:latin typeface="Century Gothic" pitchFamily="34" charset="0"/>
              </a:rPr>
              <a:t>Finansējums </a:t>
            </a:r>
            <a:r>
              <a:rPr lang="lv-LV" sz="1600" dirty="0" smtClean="0">
                <a:latin typeface="Century Gothic" pitchFamily="34" charset="0"/>
              </a:rPr>
              <a:t>tiks piešķirts </a:t>
            </a:r>
            <a:r>
              <a:rPr lang="lv-LV" sz="1600" b="1" dirty="0" smtClean="0">
                <a:solidFill>
                  <a:srgbClr val="C00000"/>
                </a:solidFill>
                <a:latin typeface="Century Gothic" pitchFamily="34" charset="0"/>
              </a:rPr>
              <a:t>atklātas</a:t>
            </a:r>
            <a:r>
              <a:rPr lang="lv-LV" sz="1600" b="1" dirty="0" smtClean="0">
                <a:latin typeface="Century Gothic" pitchFamily="34" charset="0"/>
              </a:rPr>
              <a:t> </a:t>
            </a:r>
            <a:r>
              <a:rPr lang="lv-LV" sz="1600" dirty="0" smtClean="0">
                <a:latin typeface="Century Gothic" pitchFamily="34" charset="0"/>
              </a:rPr>
              <a:t>projektu iesniegumu atlases veidā</a:t>
            </a:r>
          </a:p>
          <a:p>
            <a:pPr marL="361950" indent="-361950" defTabSz="457200" eaLnBrk="1" hangingPunct="1">
              <a:spcBef>
                <a:spcPct val="0"/>
              </a:spcBef>
            </a:pPr>
            <a:endParaRPr lang="lv-LV" sz="1600" b="1" dirty="0" smtClean="0">
              <a:solidFill>
                <a:srgbClr val="238D2D"/>
              </a:solidFill>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600" b="1" dirty="0" smtClean="0">
                <a:latin typeface="Century Gothic" pitchFamily="34" charset="0"/>
                <a:cs typeface="Arial" pitchFamily="34" charset="0"/>
              </a:rPr>
              <a:t>Indikatīvais uzsākšanas laiks: </a:t>
            </a:r>
            <a:r>
              <a:rPr lang="lv-LV" sz="1600" dirty="0" smtClean="0">
                <a:latin typeface="Century Gothic" pitchFamily="34" charset="0"/>
                <a:cs typeface="Arial" pitchFamily="34" charset="0"/>
              </a:rPr>
              <a:t> </a:t>
            </a:r>
          </a:p>
          <a:p>
            <a:pPr marL="361950" indent="-361950" defTabSz="457200" eaLnBrk="1" hangingPunct="1">
              <a:spcBef>
                <a:spcPct val="0"/>
              </a:spcBef>
              <a:buNone/>
            </a:pPr>
            <a:r>
              <a:rPr lang="lv-LV" sz="1600" dirty="0" smtClean="0">
                <a:latin typeface="Century Gothic" pitchFamily="34" charset="0"/>
                <a:cs typeface="Arial" pitchFamily="34" charset="0"/>
              </a:rPr>
              <a:t>	</a:t>
            </a:r>
            <a:r>
              <a:rPr lang="lv-LV" sz="1600" b="1" dirty="0" smtClean="0">
                <a:solidFill>
                  <a:srgbClr val="C00000"/>
                </a:solidFill>
                <a:latin typeface="Century Gothic" pitchFamily="34" charset="0"/>
                <a:cs typeface="Arial" pitchFamily="34" charset="0"/>
              </a:rPr>
              <a:t>2016.gada III ceturksnis</a:t>
            </a:r>
            <a:r>
              <a:rPr lang="lv-LV" sz="1600" dirty="0" smtClean="0">
                <a:latin typeface="Century Gothic" pitchFamily="34" charset="0"/>
                <a:cs typeface="Arial" pitchFamily="34" charset="0"/>
              </a:rPr>
              <a:t> /1.kārtas uzsākšana, kopā 2 kārtas</a:t>
            </a:r>
          </a:p>
          <a:p>
            <a:pPr marL="361950" indent="-361950" defTabSz="457200" eaLnBrk="1" hangingPunct="1">
              <a:spcBef>
                <a:spcPct val="0"/>
              </a:spcBef>
              <a:buNone/>
            </a:pPr>
            <a:endParaRPr lang="lv-LV" sz="1600" dirty="0" smtClean="0">
              <a:latin typeface="Century Gothic" pitchFamily="34" charset="0"/>
              <a:cs typeface="Arial" pitchFamily="34" charset="0"/>
            </a:endParaRPr>
          </a:p>
          <a:p>
            <a:pPr marL="361950" indent="-361950" defTabSz="457200" eaLnBrk="1" hangingPunct="1">
              <a:spcBef>
                <a:spcPct val="0"/>
              </a:spcBef>
              <a:buFont typeface="Wingdings" pitchFamily="2" charset="2"/>
              <a:buChar char="§"/>
            </a:pPr>
            <a:r>
              <a:rPr lang="lv-LV" sz="1600" b="1" dirty="0" smtClean="0">
                <a:latin typeface="Century Gothic" pitchFamily="34" charset="0"/>
                <a:ea typeface="Century Gothic" pitchFamily="34" charset="0"/>
                <a:cs typeface="Century Gothic" pitchFamily="34" charset="0"/>
              </a:rPr>
              <a:t>Plānotais rezultāts: </a:t>
            </a:r>
          </a:p>
          <a:p>
            <a:pPr marL="361950" indent="-361950" defTabSz="457200" eaLnBrk="1" hangingPunct="1">
              <a:spcBef>
                <a:spcPct val="0"/>
              </a:spcBef>
              <a:buNone/>
            </a:pPr>
            <a:r>
              <a:rPr lang="lv-LV" sz="1600" b="1" dirty="0" smtClean="0">
                <a:latin typeface="Century Gothic" pitchFamily="34" charset="0"/>
                <a:ea typeface="Century Gothic" pitchFamily="34" charset="0"/>
                <a:cs typeface="Century Gothic" pitchFamily="34" charset="0"/>
              </a:rPr>
              <a:t> 	- </a:t>
            </a:r>
            <a:r>
              <a:rPr lang="lv-LV" sz="1600" dirty="0" smtClean="0">
                <a:latin typeface="Century Gothic" pitchFamily="34" charset="0"/>
                <a:ea typeface="Century Gothic" pitchFamily="34" charset="0"/>
                <a:cs typeface="Century Gothic" pitchFamily="34" charset="0"/>
              </a:rPr>
              <a:t>Palielināts izglītojamo skaits, kam pieejams izglītojamo vajadzībām atbilstošs un kvalitatīvs vispārējās izglītības iestāžu tīkls pašvaldībās; </a:t>
            </a:r>
          </a:p>
          <a:p>
            <a:pPr marL="361950" indent="-361950" defTabSz="457200" eaLnBrk="1" hangingPunct="1">
              <a:spcBef>
                <a:spcPct val="0"/>
              </a:spcBef>
              <a:buNone/>
            </a:pPr>
            <a:r>
              <a:rPr lang="lv-LV" sz="1600" dirty="0" smtClean="0">
                <a:latin typeface="Century Gothic" pitchFamily="34" charset="0"/>
                <a:ea typeface="Century Gothic" pitchFamily="34" charset="0"/>
                <a:cs typeface="Century Gothic" pitchFamily="34" charset="0"/>
              </a:rPr>
              <a:t>	- Veicināta optimāla skolēnu un skolotāju skaita proporcija pilsētās un novados.</a:t>
            </a:r>
            <a:endParaRPr lang="lv-LV" sz="1600" dirty="0" smtClean="0">
              <a:solidFill>
                <a:srgbClr val="FF0000"/>
              </a:solidFill>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Arial" charset="0"/>
              <a:buNone/>
            </a:pPr>
            <a:endParaRPr lang="lv-LV" sz="16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endParaRPr lang="lv-LV" sz="1600" dirty="0" smtClean="0">
              <a:latin typeface="Century Gothic" pitchFamily="34" charset="0"/>
              <a:ea typeface="Century Gothic" pitchFamily="34" charset="0"/>
              <a:cs typeface="Century Gothic" pitchFamily="34" charset="0"/>
            </a:endParaRPr>
          </a:p>
        </p:txBody>
      </p:sp>
      <p:sp>
        <p:nvSpPr>
          <p:cNvPr id="4" name="Title 3"/>
          <p:cNvSpPr>
            <a:spLocks noGrp="1"/>
          </p:cNvSpPr>
          <p:nvPr>
            <p:ph type="title"/>
          </p:nvPr>
        </p:nvSpPr>
        <p:spPr>
          <a:xfrm>
            <a:off x="457200" y="274638"/>
            <a:ext cx="8229600" cy="1354162"/>
          </a:xfrm>
        </p:spPr>
        <p:txBody>
          <a:bodyPr/>
          <a:lstStyle/>
          <a:p>
            <a:r>
              <a:rPr lang="lv-LV" sz="1600" dirty="0" smtClean="0">
                <a:solidFill>
                  <a:srgbClr val="005374"/>
                </a:solidFill>
                <a:latin typeface="Century Gothic" pitchFamily="34" charset="0"/>
                <a:ea typeface="Calibri" pitchFamily="34" charset="0"/>
                <a:cs typeface="Calibri" pitchFamily="34" charset="0"/>
              </a:rPr>
              <a:t/>
            </a:r>
            <a:br>
              <a:rPr lang="lv-LV" sz="1600" dirty="0" smtClean="0">
                <a:solidFill>
                  <a:srgbClr val="005374"/>
                </a:solidFill>
                <a:latin typeface="Century Gothic" pitchFamily="34" charset="0"/>
                <a:ea typeface="Calibri" pitchFamily="34" charset="0"/>
                <a:cs typeface="Calibri" pitchFamily="34" charset="0"/>
              </a:rPr>
            </a:br>
            <a:r>
              <a:rPr lang="lv-LV" sz="1600" dirty="0" smtClean="0">
                <a:solidFill>
                  <a:srgbClr val="005374"/>
                </a:solidFill>
                <a:latin typeface="Century Gothic" pitchFamily="34" charset="0"/>
                <a:ea typeface="Calibri" pitchFamily="34" charset="0"/>
                <a:cs typeface="Calibri" pitchFamily="34" charset="0"/>
              </a:rPr>
              <a:t/>
            </a:r>
            <a:br>
              <a:rPr lang="lv-LV" sz="1600" dirty="0" smtClean="0">
                <a:solidFill>
                  <a:srgbClr val="005374"/>
                </a:solidFill>
                <a:latin typeface="Century Gothic" pitchFamily="34" charset="0"/>
                <a:ea typeface="Calibri" pitchFamily="34" charset="0"/>
                <a:cs typeface="Calibri" pitchFamily="34" charset="0"/>
              </a:rPr>
            </a:br>
            <a:r>
              <a:rPr lang="lv-LV" sz="1600" dirty="0" smtClean="0">
                <a:solidFill>
                  <a:srgbClr val="005374"/>
                </a:solidFill>
                <a:latin typeface="Century Gothic" pitchFamily="34" charset="0"/>
                <a:ea typeface="Calibri" pitchFamily="34" charset="0"/>
                <a:cs typeface="Calibri" pitchFamily="34" charset="0"/>
              </a:rPr>
              <a:t/>
            </a:r>
            <a:br>
              <a:rPr lang="lv-LV" sz="1600" dirty="0" smtClean="0">
                <a:solidFill>
                  <a:srgbClr val="005374"/>
                </a:solidFill>
                <a:latin typeface="Century Gothic" pitchFamily="34" charset="0"/>
                <a:ea typeface="Calibri" pitchFamily="34" charset="0"/>
                <a:cs typeface="Calibri" pitchFamily="34" charset="0"/>
              </a:rPr>
            </a:br>
            <a:r>
              <a:rPr lang="lv-LV" sz="1600" dirty="0" smtClean="0">
                <a:solidFill>
                  <a:srgbClr val="005374"/>
                </a:solidFill>
                <a:latin typeface="Century Gothic" pitchFamily="34" charset="0"/>
                <a:ea typeface="Calibri" pitchFamily="34" charset="0"/>
                <a:cs typeface="Calibri" pitchFamily="34" charset="0"/>
              </a:rPr>
              <a:t/>
            </a:r>
            <a:br>
              <a:rPr lang="lv-LV" sz="1600" dirty="0" smtClean="0">
                <a:solidFill>
                  <a:srgbClr val="005374"/>
                </a:solidFill>
                <a:latin typeface="Century Gothic" pitchFamily="34" charset="0"/>
                <a:ea typeface="Calibri" pitchFamily="34" charset="0"/>
                <a:cs typeface="Calibri" pitchFamily="34" charset="0"/>
              </a:rPr>
            </a:br>
            <a:r>
              <a:rPr lang="lv-LV" sz="1600" dirty="0" smtClean="0">
                <a:solidFill>
                  <a:srgbClr val="005374"/>
                </a:solidFill>
                <a:latin typeface="Century Gothic" pitchFamily="34" charset="0"/>
                <a:ea typeface="Calibri" pitchFamily="34" charset="0"/>
                <a:cs typeface="Calibri" pitchFamily="34" charset="0"/>
              </a:rPr>
              <a:t/>
            </a:r>
            <a:br>
              <a:rPr lang="lv-LV" sz="1600" dirty="0" smtClean="0">
                <a:solidFill>
                  <a:srgbClr val="005374"/>
                </a:solidFill>
                <a:latin typeface="Century Gothic" pitchFamily="34" charset="0"/>
                <a:ea typeface="Calibri" pitchFamily="34" charset="0"/>
                <a:cs typeface="Calibri" pitchFamily="34" charset="0"/>
              </a:rPr>
            </a:br>
            <a:r>
              <a:rPr lang="lv-LV" sz="1600" b="1" dirty="0" smtClean="0">
                <a:solidFill>
                  <a:srgbClr val="005374"/>
                </a:solidFill>
                <a:latin typeface="Century Gothic" pitchFamily="34" charset="0"/>
                <a:ea typeface="Calibri" pitchFamily="34" charset="0"/>
                <a:cs typeface="Calibri" pitchFamily="34" charset="0"/>
              </a:rPr>
              <a:t>8.1.2.specifiskais </a:t>
            </a:r>
            <a:r>
              <a:rPr lang="lv-LV" sz="1600" b="1" dirty="0" smtClean="0">
                <a:solidFill>
                  <a:srgbClr val="005374"/>
                </a:solidFill>
                <a:latin typeface="Century Gothic" pitchFamily="34" charset="0"/>
                <a:ea typeface="Calibri" pitchFamily="34" charset="0"/>
                <a:cs typeface="Calibri" pitchFamily="34" charset="0"/>
              </a:rPr>
              <a:t>atbalsta mērķis: </a:t>
            </a:r>
            <a:r>
              <a:rPr lang="lv-LV" sz="1600" dirty="0" smtClean="0">
                <a:solidFill>
                  <a:srgbClr val="005374"/>
                </a:solidFill>
                <a:latin typeface="Century Gothic" pitchFamily="34" charset="0"/>
                <a:ea typeface="Calibri" pitchFamily="34" charset="0"/>
                <a:cs typeface="Calibri" pitchFamily="34" charset="0"/>
              </a:rPr>
              <a:t/>
            </a:r>
            <a:br>
              <a:rPr lang="lv-LV" sz="1600" dirty="0" smtClean="0">
                <a:solidFill>
                  <a:srgbClr val="005374"/>
                </a:solidFill>
                <a:latin typeface="Century Gothic" pitchFamily="34" charset="0"/>
                <a:ea typeface="Calibri" pitchFamily="34" charset="0"/>
                <a:cs typeface="Calibri" pitchFamily="34" charset="0"/>
              </a:rPr>
            </a:br>
            <a:r>
              <a:rPr lang="lv-LV" sz="16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Uzlabot izglītojamo vajadzībām atbilstošas un kvalitatīvas vispārējās izglītības pakalpojuma pieejamību reģionālā un valsts līmenī, koncentrējot resursus un pilnveidojot vispārējās izglītības iestāžu mācību vidi </a:t>
            </a:r>
            <a:r>
              <a:rPr lang="lv-LV" sz="1600"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pašvaldībās</a:t>
            </a:r>
            <a:r>
              <a:rPr lang="lv-LV" sz="1600" dirty="0" smtClean="0">
                <a:solidFill>
                  <a:srgbClr val="005374"/>
                </a:solidFill>
                <a:latin typeface="Century Gothic" pitchFamily="34" charset="0"/>
                <a:ea typeface="Calibri" pitchFamily="34" charset="0"/>
                <a:cs typeface="Calibri" pitchFamily="34" charset="0"/>
              </a:rPr>
              <a:t/>
            </a:r>
            <a:br>
              <a:rPr lang="lv-LV" sz="1600" dirty="0" smtClean="0">
                <a:solidFill>
                  <a:srgbClr val="005374"/>
                </a:solidFill>
                <a:latin typeface="Century Gothic" pitchFamily="34" charset="0"/>
                <a:ea typeface="Calibri" pitchFamily="34" charset="0"/>
                <a:cs typeface="Calibri" pitchFamily="34" charset="0"/>
              </a:rPr>
            </a:br>
            <a:r>
              <a:rPr lang="lv-LV" sz="1600" dirty="0" smtClean="0">
                <a:solidFill>
                  <a:srgbClr val="005374"/>
                </a:solidFill>
                <a:latin typeface="Century Gothic" pitchFamily="34" charset="0"/>
                <a:ea typeface="Calibri" pitchFamily="34" charset="0"/>
                <a:cs typeface="Calibri" pitchFamily="34" charset="0"/>
              </a:rPr>
              <a:t/>
            </a:r>
            <a:br>
              <a:rPr lang="lv-LV" sz="1600" dirty="0" smtClean="0">
                <a:solidFill>
                  <a:srgbClr val="005374"/>
                </a:solidFill>
                <a:latin typeface="Century Gothic" pitchFamily="34" charset="0"/>
                <a:ea typeface="Calibri" pitchFamily="34" charset="0"/>
                <a:cs typeface="Calibri" pitchFamily="34" charset="0"/>
              </a:rPr>
            </a:br>
            <a:r>
              <a:rPr lang="lv-LV" sz="1600" dirty="0" smtClean="0">
                <a:solidFill>
                  <a:srgbClr val="005374"/>
                </a:solidFill>
                <a:latin typeface="Century Gothic" pitchFamily="34" charset="0"/>
                <a:ea typeface="Calibri" pitchFamily="34" charset="0"/>
                <a:cs typeface="Calibri" pitchFamily="34" charset="0"/>
              </a:rPr>
              <a:t>Kopā</a:t>
            </a:r>
            <a:r>
              <a:rPr lang="lv-LV" sz="1600" dirty="0" smtClean="0">
                <a:solidFill>
                  <a:srgbClr val="005374"/>
                </a:solidFill>
                <a:latin typeface="Century Gothic" pitchFamily="34" charset="0"/>
                <a:ea typeface="Calibri" pitchFamily="34" charset="0"/>
                <a:cs typeface="Calibri" pitchFamily="34" charset="0"/>
              </a:rPr>
              <a:t>: </a:t>
            </a:r>
            <a:r>
              <a:rPr lang="lv-LV" sz="1600" b="1" dirty="0" smtClean="0">
                <a:solidFill>
                  <a:srgbClr val="C00000"/>
                </a:solidFill>
                <a:latin typeface="Century Gothic" pitchFamily="34" charset="0"/>
                <a:ea typeface="Calibri" pitchFamily="34" charset="0"/>
                <a:cs typeface="Calibri" pitchFamily="34" charset="0"/>
              </a:rPr>
              <a:t>162 810 957 </a:t>
            </a:r>
            <a:r>
              <a:rPr lang="lv-LV" sz="1600" dirty="0" smtClean="0">
                <a:solidFill>
                  <a:srgbClr val="005374"/>
                </a:solidFill>
                <a:latin typeface="Century Gothic" pitchFamily="34" charset="0"/>
                <a:ea typeface="Calibri" pitchFamily="34" charset="0"/>
                <a:cs typeface="Calibri" pitchFamily="34" charset="0"/>
              </a:rPr>
              <a:t>EUR, </a:t>
            </a:r>
            <a:r>
              <a:rPr lang="lv-LV" sz="1600" dirty="0" smtClean="0">
                <a:solidFill>
                  <a:srgbClr val="005374"/>
                </a:solidFill>
                <a:latin typeface="Century Gothic" pitchFamily="34" charset="0"/>
                <a:ea typeface="Calibri" pitchFamily="34" charset="0"/>
                <a:cs typeface="Calibri" pitchFamily="34" charset="0"/>
              </a:rPr>
              <a:t>n t.sk</a:t>
            </a:r>
            <a:r>
              <a:rPr lang="lv-LV" sz="1600" dirty="0" smtClean="0">
                <a:solidFill>
                  <a:srgbClr val="005374"/>
                </a:solidFill>
                <a:latin typeface="Century Gothic" pitchFamily="34" charset="0"/>
                <a:ea typeface="Calibri" pitchFamily="34" charset="0"/>
                <a:cs typeface="Calibri" pitchFamily="34" charset="0"/>
              </a:rPr>
              <a:t>. ERAF </a:t>
            </a:r>
            <a:r>
              <a:rPr lang="lv-LV" sz="1600" b="1" dirty="0" smtClean="0">
                <a:solidFill>
                  <a:srgbClr val="C00000"/>
                </a:solidFill>
                <a:latin typeface="Century Gothic" pitchFamily="34" charset="0"/>
                <a:ea typeface="Calibri" pitchFamily="34" charset="0"/>
                <a:cs typeface="Calibri" pitchFamily="34" charset="0"/>
              </a:rPr>
              <a:t>138 389 313 </a:t>
            </a:r>
            <a:r>
              <a:rPr lang="lv-LV" sz="1600" dirty="0" smtClean="0">
                <a:solidFill>
                  <a:srgbClr val="005374"/>
                </a:solidFill>
                <a:latin typeface="Century Gothic" pitchFamily="34" charset="0"/>
                <a:ea typeface="Calibri" pitchFamily="34" charset="0"/>
                <a:cs typeface="Calibri" pitchFamily="34" charset="0"/>
              </a:rPr>
              <a:t>EUR</a:t>
            </a:r>
            <a:r>
              <a:rPr lang="lv-LV" sz="2400" dirty="0" smtClean="0">
                <a:solidFill>
                  <a:srgbClr val="005374"/>
                </a:solidFill>
                <a:latin typeface="Century Gothic" pitchFamily="34" charset="0"/>
                <a:ea typeface="Calibri" pitchFamily="34" charset="0"/>
                <a:cs typeface="Calibri" pitchFamily="34" charset="0"/>
              </a:rPr>
              <a:t/>
            </a:r>
            <a:br>
              <a:rPr lang="lv-LV" sz="2400" dirty="0" smtClean="0">
                <a:solidFill>
                  <a:srgbClr val="005374"/>
                </a:solidFill>
                <a:latin typeface="Century Gothic" pitchFamily="34" charset="0"/>
                <a:ea typeface="Calibri" pitchFamily="34" charset="0"/>
                <a:cs typeface="Calibri" pitchFamily="34" charset="0"/>
              </a:rPr>
            </a:br>
            <a:endParaRPr lang="lv-LV" sz="2400" dirty="0">
              <a:solidFill>
                <a:srgbClr val="002060"/>
              </a:solidFill>
              <a:effectLst>
                <a:outerShdw blurRad="38100" dist="38100" dir="2700000" algn="tl">
                  <a:srgbClr val="000000">
                    <a:alpha val="43137"/>
                  </a:srgbClr>
                </a:outerShdw>
              </a:effectLst>
              <a:latin typeface="Century Gothic" pitchFamily="34" charset="0"/>
            </a:endParaRPr>
          </a:p>
        </p:txBody>
      </p:sp>
      <p:grpSp>
        <p:nvGrpSpPr>
          <p:cNvPr id="5" name="Group 10"/>
          <p:cNvGrpSpPr>
            <a:grpSpLocks/>
          </p:cNvGrpSpPr>
          <p:nvPr/>
        </p:nvGrpSpPr>
        <p:grpSpPr bwMode="auto">
          <a:xfrm>
            <a:off x="251520" y="116632"/>
            <a:ext cx="2160241" cy="720080"/>
            <a:chOff x="3923928" y="0"/>
            <a:chExt cx="2970628" cy="878105"/>
          </a:xfrm>
        </p:grpSpPr>
        <p:pic>
          <p:nvPicPr>
            <p:cNvPr id="6" name="Picture 7" descr="ERAF"/>
            <p:cNvPicPr>
              <a:picLocks noChangeAspect="1" noChangeArrowheads="1"/>
            </p:cNvPicPr>
            <p:nvPr/>
          </p:nvPicPr>
          <p:blipFill>
            <a:blip r:embed="rId2" cstate="print"/>
            <a:srcRect/>
            <a:stretch>
              <a:fillRect/>
            </a:stretch>
          </p:blipFill>
          <p:spPr bwMode="auto">
            <a:xfrm>
              <a:off x="3923928" y="0"/>
              <a:ext cx="1400175" cy="771525"/>
            </a:xfrm>
            <a:prstGeom prst="rect">
              <a:avLst/>
            </a:prstGeom>
            <a:noFill/>
            <a:ln w="9525">
              <a:noFill/>
              <a:miter lim="800000"/>
              <a:headEnd/>
              <a:tailEnd/>
            </a:ln>
          </p:spPr>
        </p:pic>
        <p:pic>
          <p:nvPicPr>
            <p:cNvPr id="7" name="Picture 9" descr="http://izm.izm.gov.lv/upload_pic/Aktualitates/Logo.JPG"/>
            <p:cNvPicPr>
              <a:picLocks noChangeAspect="1" noChangeArrowheads="1"/>
            </p:cNvPicPr>
            <p:nvPr/>
          </p:nvPicPr>
          <p:blipFill>
            <a:blip r:embed="rId3" cstate="print"/>
            <a:srcRect/>
            <a:stretch>
              <a:fillRect/>
            </a:stretch>
          </p:blipFill>
          <p:spPr bwMode="auto">
            <a:xfrm>
              <a:off x="5409242" y="0"/>
              <a:ext cx="1485314" cy="878105"/>
            </a:xfrm>
            <a:prstGeom prst="rect">
              <a:avLst/>
            </a:prstGeom>
            <a:noFill/>
            <a:ln w="9525">
              <a:noFill/>
              <a:miter lim="800000"/>
              <a:headEnd/>
              <a:tailEnd/>
            </a:ln>
          </p:spPr>
        </p:pic>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250825" y="836713"/>
            <a:ext cx="8713788" cy="5832376"/>
          </a:xfrm>
        </p:spPr>
        <p:txBody>
          <a:bodyPr/>
          <a:lstStyle/>
          <a:p>
            <a:pPr marL="361950" indent="-361950" defTabSz="457200" eaLnBrk="1" hangingPunct="1">
              <a:spcBef>
                <a:spcPct val="0"/>
              </a:spcBef>
              <a:buFont typeface="Arial" charset="0"/>
              <a:buNone/>
            </a:pPr>
            <a:endParaRPr lang="lv-LV" sz="1600" dirty="0" smtClean="0">
              <a:latin typeface="Century Gothic" pitchFamily="34" charset="0"/>
              <a:ea typeface="Century Gothic" pitchFamily="34" charset="0"/>
              <a:cs typeface="Century Gothic" pitchFamily="34" charset="0"/>
            </a:endParaRPr>
          </a:p>
          <a:p>
            <a:pPr>
              <a:buNone/>
            </a:pPr>
            <a:r>
              <a:rPr lang="lv-LV" sz="1800" dirty="0" smtClean="0"/>
              <a:t>1) dabaszinātņu kabinetu iekārtošanai pamatizglītības programmas īstenošanai;</a:t>
            </a:r>
          </a:p>
          <a:p>
            <a:pPr>
              <a:buNone/>
            </a:pPr>
            <a:r>
              <a:rPr lang="lv-LV" sz="1800" dirty="0" smtClean="0"/>
              <a:t>2) profesionālas izglītības programmu īstenošanai nepieciešamo mācību līdzekļu un tehniskā aprīkojuma iegādei,</a:t>
            </a:r>
          </a:p>
          <a:p>
            <a:pPr>
              <a:buNone/>
            </a:pPr>
            <a:r>
              <a:rPr lang="lv-LV" sz="1800" dirty="0" smtClean="0"/>
              <a:t>3) mācību vides pielāgošanai vispārējās izglītības iestādēs, kas īsteno profesionālās izglītības programmas;</a:t>
            </a:r>
          </a:p>
          <a:p>
            <a:pPr>
              <a:buNone/>
            </a:pPr>
            <a:r>
              <a:rPr lang="lv-LV" sz="1800" dirty="0" smtClean="0"/>
              <a:t>4) vispārējās izglītības iestāžu, kas īsteno profesionālās izglītības programmas, un </a:t>
            </a:r>
            <a:r>
              <a:rPr lang="lv-LV" sz="1800" b="1" dirty="0" smtClean="0"/>
              <a:t>nacionālas vai reģionālas nozīmes vidusskolu un ģimnāziju dienesta viesnīcu modernizācijai;</a:t>
            </a:r>
          </a:p>
          <a:p>
            <a:pPr>
              <a:buNone/>
            </a:pPr>
            <a:r>
              <a:rPr lang="lv-LV" sz="1800" dirty="0" smtClean="0"/>
              <a:t>5) </a:t>
            </a:r>
            <a:r>
              <a:rPr lang="lv-LV" sz="1800" b="1" dirty="0" smtClean="0"/>
              <a:t>nacionālas nozīmes vidusskolu un ģimnāziju infrastruktūras izveidei un modernizācijai;</a:t>
            </a:r>
          </a:p>
          <a:p>
            <a:pPr>
              <a:buNone/>
            </a:pPr>
            <a:r>
              <a:rPr lang="lv-LV" sz="1800" dirty="0" smtClean="0"/>
              <a:t>6) inovatīvu IKT risinājumu ieviešanai mācību procesā un mācību vides ergonomiskai iekārtošanai vispārējās izglītības iestādēs, jo īpaši nacionālas vai reģionālas nozīmes vidusskolās un ģimnāzijās;</a:t>
            </a:r>
          </a:p>
          <a:p>
            <a:pPr>
              <a:buNone/>
            </a:pPr>
            <a:r>
              <a:rPr lang="lv-LV" sz="1800" dirty="0" smtClean="0"/>
              <a:t>7) metodisko centru attīstībai STEM un IKT jomā;</a:t>
            </a:r>
          </a:p>
          <a:p>
            <a:pPr>
              <a:buNone/>
            </a:pPr>
            <a:r>
              <a:rPr lang="lv-LV" sz="1800" dirty="0" smtClean="0"/>
              <a:t>8) </a:t>
            </a:r>
            <a:r>
              <a:rPr lang="lv-LV" sz="1800" b="1" dirty="0" smtClean="0"/>
              <a:t>vispārizglītojošo skolu sporta infrastruktūras pilnveidei</a:t>
            </a:r>
            <a:r>
              <a:rPr lang="lv-LV" sz="1800" dirty="0" smtClean="0"/>
              <a:t>;</a:t>
            </a:r>
          </a:p>
          <a:p>
            <a:pPr>
              <a:buNone/>
            </a:pPr>
            <a:r>
              <a:rPr lang="lv-LV" sz="1800" dirty="0" smtClean="0"/>
              <a:t>9) izglītības iestāžu, kas īsteno izglītības procesu no 1. līdz 6.klasei, ēku pielāgošanai un mācību līdzekļu un tehniskā aprīkojuma iegādei.</a:t>
            </a:r>
          </a:p>
          <a:p>
            <a:pPr marL="361950" indent="-361950" defTabSz="457200" eaLnBrk="1" hangingPunct="1">
              <a:spcBef>
                <a:spcPct val="0"/>
              </a:spcBef>
              <a:buFont typeface="Wingdings" pitchFamily="2" charset="2"/>
              <a:buChar char="§"/>
            </a:pPr>
            <a:endParaRPr lang="lv-LV" sz="1600" dirty="0" smtClean="0">
              <a:latin typeface="Century Gothic" pitchFamily="34" charset="0"/>
              <a:ea typeface="Century Gothic" pitchFamily="34" charset="0"/>
              <a:cs typeface="Century Gothic" pitchFamily="34" charset="0"/>
            </a:endParaRPr>
          </a:p>
        </p:txBody>
      </p:sp>
      <p:sp>
        <p:nvSpPr>
          <p:cNvPr id="4" name="Title 3"/>
          <p:cNvSpPr>
            <a:spLocks noGrp="1"/>
          </p:cNvSpPr>
          <p:nvPr>
            <p:ph type="title"/>
          </p:nvPr>
        </p:nvSpPr>
        <p:spPr>
          <a:xfrm>
            <a:off x="457200" y="274638"/>
            <a:ext cx="8229600" cy="706090"/>
          </a:xfrm>
        </p:spPr>
        <p:txBody>
          <a:bodyPr/>
          <a:lstStyle/>
          <a:p>
            <a:r>
              <a:rPr lang="lv-LV" b="1" dirty="0" smtClean="0">
                <a:latin typeface="Century Gothic" pitchFamily="34" charset="0"/>
                <a:ea typeface="Century Gothic" pitchFamily="34" charset="0"/>
                <a:cs typeface="Century Gothic" pitchFamily="34" charset="0"/>
              </a:rPr>
              <a:t/>
            </a:r>
            <a:br>
              <a:rPr lang="lv-LV" b="1" dirty="0" smtClean="0">
                <a:latin typeface="Century Gothic" pitchFamily="34" charset="0"/>
                <a:ea typeface="Century Gothic" pitchFamily="34" charset="0"/>
                <a:cs typeface="Century Gothic" pitchFamily="34" charset="0"/>
              </a:rPr>
            </a:br>
            <a:r>
              <a:rPr lang="lv-LV" sz="2800" b="1" dirty="0" smtClean="0">
                <a:solidFill>
                  <a:srgbClr val="C00000"/>
                </a:solidFill>
                <a:effectLst>
                  <a:outerShdw blurRad="38100" dist="38100" dir="2700000" algn="tl">
                    <a:srgbClr val="000000">
                      <a:alpha val="43137"/>
                    </a:srgbClr>
                  </a:outerShdw>
                </a:effectLst>
                <a:latin typeface="Century Gothic" pitchFamily="34" charset="0"/>
                <a:ea typeface="Century Gothic" pitchFamily="34" charset="0"/>
                <a:cs typeface="Century Gothic" pitchFamily="34" charset="0"/>
              </a:rPr>
              <a:t>Atbalstāmās darbības:</a:t>
            </a:r>
            <a:r>
              <a:rPr lang="lv-LV" b="1" dirty="0" smtClean="0">
                <a:solidFill>
                  <a:srgbClr val="BFBFBF"/>
                </a:solidFill>
                <a:latin typeface="Century Gothic" pitchFamily="34" charset="0"/>
                <a:ea typeface="Century Gothic" pitchFamily="34" charset="0"/>
                <a:cs typeface="Century Gothic" pitchFamily="34" charset="0"/>
              </a:rPr>
              <a:t/>
            </a:r>
            <a:br>
              <a:rPr lang="lv-LV" b="1" dirty="0" smtClean="0">
                <a:solidFill>
                  <a:srgbClr val="BFBFBF"/>
                </a:solidFill>
                <a:latin typeface="Century Gothic" pitchFamily="34" charset="0"/>
                <a:ea typeface="Century Gothic" pitchFamily="34" charset="0"/>
                <a:cs typeface="Century Gothic" pitchFamily="34" charset="0"/>
              </a:rPr>
            </a:br>
            <a:endParaRPr lang="lv-L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467544" y="2060848"/>
            <a:ext cx="8219256" cy="4248472"/>
          </a:xfrm>
        </p:spPr>
        <p:txBody>
          <a:bodyPr/>
          <a:lstStyle/>
          <a:p>
            <a:pPr marL="361950" indent="-361950" defTabSz="457200" eaLnBrk="1" hangingPunct="1">
              <a:spcBef>
                <a:spcPct val="0"/>
              </a:spcBef>
              <a:buFont typeface="Wingdings" pitchFamily="2" charset="2"/>
              <a:buChar char="§"/>
            </a:pPr>
            <a:endParaRPr lang="lv-LV" sz="1700" b="1"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700" b="1" dirty="0" smtClean="0">
                <a:latin typeface="Century Gothic" pitchFamily="34" charset="0"/>
                <a:ea typeface="Century Gothic" pitchFamily="34" charset="0"/>
                <a:cs typeface="Century Gothic" pitchFamily="34" charset="0"/>
              </a:rPr>
              <a:t>Finansējuma </a:t>
            </a:r>
            <a:r>
              <a:rPr lang="lv-LV" sz="1700" b="1" dirty="0" smtClean="0">
                <a:latin typeface="Century Gothic" pitchFamily="34" charset="0"/>
                <a:ea typeface="Century Gothic" pitchFamily="34" charset="0"/>
                <a:cs typeface="Century Gothic" pitchFamily="34" charset="0"/>
              </a:rPr>
              <a:t>saņēmēji: </a:t>
            </a:r>
            <a:r>
              <a:rPr lang="lv-LV" sz="1700" b="1" dirty="0" smtClean="0">
                <a:solidFill>
                  <a:srgbClr val="C00000"/>
                </a:solidFill>
                <a:latin typeface="Century Gothic" pitchFamily="34" charset="0"/>
                <a:ea typeface="Century Gothic" pitchFamily="34" charset="0"/>
                <a:cs typeface="Century Gothic" pitchFamily="34" charset="0"/>
              </a:rPr>
              <a:t>pašvaldības vai to apvienības</a:t>
            </a:r>
            <a:r>
              <a:rPr lang="lv-LV" sz="1700" dirty="0" smtClean="0">
                <a:latin typeface="Century Gothic" pitchFamily="34" charset="0"/>
                <a:ea typeface="Century Gothic" pitchFamily="34" charset="0"/>
                <a:cs typeface="Century Gothic" pitchFamily="34" charset="0"/>
              </a:rPr>
              <a:t>, </a:t>
            </a:r>
            <a:r>
              <a:rPr lang="lv-LV" sz="1600" dirty="0" smtClean="0">
                <a:latin typeface="Century Gothic" pitchFamily="34" charset="0"/>
                <a:ea typeface="Century Gothic" pitchFamily="34" charset="0"/>
                <a:cs typeface="Century Gothic" pitchFamily="34" charset="0"/>
              </a:rPr>
              <a:t>izglītības iestādes, biedrības un nodibinājumi</a:t>
            </a:r>
          </a:p>
          <a:p>
            <a:pPr marL="361950" indent="-361950" defTabSz="457200" eaLnBrk="1" hangingPunct="1">
              <a:spcBef>
                <a:spcPct val="0"/>
              </a:spcBef>
              <a:buNone/>
            </a:pPr>
            <a:endParaRPr lang="lv-LV" sz="1600" dirty="0" smtClean="0">
              <a:solidFill>
                <a:srgbClr val="238D2D"/>
              </a:solidFill>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600" b="1" dirty="0" smtClean="0">
                <a:latin typeface="Century Gothic" pitchFamily="34" charset="0"/>
              </a:rPr>
              <a:t>Finansējums </a:t>
            </a:r>
            <a:r>
              <a:rPr lang="lv-LV" sz="1600" dirty="0" smtClean="0">
                <a:latin typeface="Century Gothic" pitchFamily="34" charset="0"/>
              </a:rPr>
              <a:t>tiks piešķirts </a:t>
            </a:r>
            <a:r>
              <a:rPr lang="lv-LV" sz="1600" b="1" dirty="0" smtClean="0">
                <a:solidFill>
                  <a:srgbClr val="C00000"/>
                </a:solidFill>
                <a:latin typeface="Century Gothic" pitchFamily="34" charset="0"/>
              </a:rPr>
              <a:t>atklātas</a:t>
            </a:r>
            <a:r>
              <a:rPr lang="lv-LV" sz="1600" b="1" dirty="0" smtClean="0">
                <a:latin typeface="Century Gothic" pitchFamily="34" charset="0"/>
              </a:rPr>
              <a:t> </a:t>
            </a:r>
            <a:r>
              <a:rPr lang="lv-LV" sz="1600" dirty="0" smtClean="0">
                <a:latin typeface="Century Gothic" pitchFamily="34" charset="0"/>
              </a:rPr>
              <a:t>projektu iesniegumu atlases veidā</a:t>
            </a:r>
          </a:p>
          <a:p>
            <a:pPr marL="361950" indent="-361950" defTabSz="457200" eaLnBrk="1" hangingPunct="1">
              <a:spcBef>
                <a:spcPct val="0"/>
              </a:spcBef>
              <a:buFont typeface="Wingdings" pitchFamily="2" charset="2"/>
              <a:buChar char="§"/>
            </a:pPr>
            <a:endParaRPr lang="lv-LV" sz="16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None/>
            </a:pPr>
            <a:endParaRPr lang="lv-LV" sz="17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600" b="1" dirty="0" smtClean="0">
                <a:latin typeface="Century Gothic" pitchFamily="34" charset="0"/>
                <a:cs typeface="Arial" pitchFamily="34" charset="0"/>
              </a:rPr>
              <a:t>Indikatīvais uzsākšanas laiks: </a:t>
            </a:r>
            <a:r>
              <a:rPr lang="lv-LV" sz="1400" b="1" dirty="0" smtClean="0">
                <a:solidFill>
                  <a:srgbClr val="C00000"/>
                </a:solidFill>
                <a:latin typeface="Century Gothic" pitchFamily="34" charset="0"/>
                <a:cs typeface="Arial" pitchFamily="34" charset="0"/>
              </a:rPr>
              <a:t>2016.gada I ceturksnis</a:t>
            </a:r>
            <a:r>
              <a:rPr lang="lv-LV" sz="1600" b="1" dirty="0" smtClean="0">
                <a:solidFill>
                  <a:srgbClr val="C00000"/>
                </a:solidFill>
                <a:latin typeface="Century Gothic" pitchFamily="34" charset="0"/>
                <a:cs typeface="Arial" pitchFamily="34" charset="0"/>
              </a:rPr>
              <a:t> </a:t>
            </a:r>
            <a:r>
              <a:rPr lang="lv-LV" sz="1600" dirty="0" smtClean="0">
                <a:latin typeface="Century Gothic" pitchFamily="34" charset="0"/>
                <a:cs typeface="Arial" pitchFamily="34" charset="0"/>
              </a:rPr>
              <a:t>/1.kārtas uzsākšana, kopā 2 kārtas</a:t>
            </a:r>
          </a:p>
          <a:p>
            <a:pPr marL="361950" indent="-361950" defTabSz="457200" eaLnBrk="1" hangingPunct="1">
              <a:spcBef>
                <a:spcPct val="0"/>
              </a:spcBef>
              <a:buFont typeface="Arial" charset="0"/>
              <a:buNone/>
            </a:pPr>
            <a:endParaRPr lang="lv-LV" sz="10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endParaRPr lang="lv-LV" sz="10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700" b="1" dirty="0" smtClean="0">
                <a:latin typeface="Century Gothic" pitchFamily="34" charset="0"/>
                <a:ea typeface="Century Gothic" pitchFamily="34" charset="0"/>
                <a:cs typeface="Century Gothic" pitchFamily="34" charset="0"/>
              </a:rPr>
              <a:t>Mērķa grupa – labuma guvēji: </a:t>
            </a:r>
            <a:r>
              <a:rPr lang="lv-LV" sz="1600" dirty="0" smtClean="0">
                <a:latin typeface="Century Gothic" pitchFamily="34" charset="0"/>
                <a:ea typeface="Century Gothic" pitchFamily="34" charset="0"/>
                <a:cs typeface="Century Gothic" pitchFamily="34" charset="0"/>
              </a:rPr>
              <a:t>pirmskolas, pamatskolas un vidējās izglītības pedagogi, atbalsta personāls un izglītojamie no 1,5 gadu vecuma līdz 12.klasei, tai skaitā bērni un jaunieši ar speciālām vajadzībām.</a:t>
            </a:r>
          </a:p>
          <a:p>
            <a:pPr marL="361950" indent="-361950" defTabSz="457200" eaLnBrk="1" hangingPunct="1">
              <a:spcBef>
                <a:spcPct val="0"/>
              </a:spcBef>
              <a:buFont typeface="Wingdings" pitchFamily="2" charset="2"/>
              <a:buChar char="§"/>
            </a:pPr>
            <a:endParaRPr lang="lv-LV" sz="16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600" b="1" dirty="0" smtClean="0">
                <a:latin typeface="Century Gothic" pitchFamily="34" charset="0"/>
                <a:ea typeface="Century Gothic" pitchFamily="34" charset="0"/>
                <a:cs typeface="Century Gothic" pitchFamily="34" charset="0"/>
              </a:rPr>
              <a:t>Plānotais rezultāts </a:t>
            </a:r>
            <a:r>
              <a:rPr lang="lv-LV" sz="1600" b="1" dirty="0" err="1" smtClean="0">
                <a:latin typeface="Century Gothic" pitchFamily="34" charset="0"/>
                <a:ea typeface="Century Gothic" pitchFamily="34" charset="0"/>
                <a:cs typeface="Century Gothic" pitchFamily="34" charset="0"/>
              </a:rPr>
              <a:t>rezultāts</a:t>
            </a:r>
            <a:r>
              <a:rPr lang="lv-LV" sz="1600" b="1" dirty="0" smtClean="0">
                <a:latin typeface="Century Gothic" pitchFamily="34" charset="0"/>
                <a:ea typeface="Century Gothic" pitchFamily="34" charset="0"/>
                <a:cs typeface="Century Gothic" pitchFamily="34" charset="0"/>
              </a:rPr>
              <a:t>: </a:t>
            </a:r>
          </a:p>
          <a:p>
            <a:pPr marL="361950" indent="-361950" defTabSz="457200" eaLnBrk="1" hangingPunct="1">
              <a:spcBef>
                <a:spcPct val="0"/>
              </a:spcBef>
              <a:buNone/>
            </a:pPr>
            <a:r>
              <a:rPr lang="lv-LV" sz="1600" b="1" dirty="0" smtClean="0">
                <a:latin typeface="Century Gothic" pitchFamily="34" charset="0"/>
                <a:ea typeface="Century Gothic" pitchFamily="34" charset="0"/>
                <a:cs typeface="Century Gothic" pitchFamily="34" charset="0"/>
              </a:rPr>
              <a:t>	</a:t>
            </a:r>
            <a:r>
              <a:rPr lang="lv-LV" sz="1600" dirty="0" smtClean="0">
                <a:latin typeface="Century Gothic" pitchFamily="34" charset="0"/>
                <a:ea typeface="Century Gothic" pitchFamily="34" charset="0"/>
                <a:cs typeface="Century Gothic" pitchFamily="34" charset="0"/>
              </a:rPr>
              <a:t>bērnu un jauniešu kompetenču paaugstināšana, uzlabots skolēnu mācību sniegums un sekmēta  izglītības turpināšana.</a:t>
            </a:r>
          </a:p>
          <a:p>
            <a:pPr marL="361950" indent="-361950" defTabSz="457200" eaLnBrk="1" hangingPunct="1">
              <a:spcBef>
                <a:spcPct val="0"/>
              </a:spcBef>
              <a:buFont typeface="Wingdings" pitchFamily="2" charset="2"/>
              <a:buChar char="§"/>
            </a:pPr>
            <a:endParaRPr lang="lv-LV" sz="1800" dirty="0" smtClean="0">
              <a:latin typeface="Century Gothic" pitchFamily="34" charset="0"/>
              <a:ea typeface="Century Gothic" pitchFamily="34" charset="0"/>
              <a:cs typeface="Century Gothic" pitchFamily="34" charset="0"/>
            </a:endParaRPr>
          </a:p>
        </p:txBody>
      </p:sp>
      <p:grpSp>
        <p:nvGrpSpPr>
          <p:cNvPr id="4" name="Group 10"/>
          <p:cNvGrpSpPr>
            <a:grpSpLocks noGrp="1"/>
          </p:cNvGrpSpPr>
          <p:nvPr>
            <p:ph type="title"/>
          </p:nvPr>
        </p:nvGrpSpPr>
        <p:grpSpPr bwMode="auto">
          <a:xfrm>
            <a:off x="457200" y="115889"/>
            <a:ext cx="1882552" cy="648816"/>
            <a:chOff x="3973623" y="-430"/>
            <a:chExt cx="2794113" cy="792088"/>
          </a:xfrm>
        </p:grpSpPr>
        <p:pic>
          <p:nvPicPr>
            <p:cNvPr id="5" name="Picture 4" descr="http://esfondi.lv/upload/Logotipi/ESF_pilns_nosaukums.jpg"/>
            <p:cNvPicPr>
              <a:picLocks noChangeAspect="1" noChangeArrowheads="1"/>
            </p:cNvPicPr>
            <p:nvPr/>
          </p:nvPicPr>
          <p:blipFill>
            <a:blip r:embed="rId2" cstate="print"/>
            <a:srcRect/>
            <a:stretch>
              <a:fillRect/>
            </a:stretch>
          </p:blipFill>
          <p:spPr bwMode="auto">
            <a:xfrm>
              <a:off x="3973623" y="-430"/>
              <a:ext cx="1304213" cy="792088"/>
            </a:xfrm>
            <a:prstGeom prst="rect">
              <a:avLst/>
            </a:prstGeom>
            <a:noFill/>
            <a:ln w="9525">
              <a:noFill/>
              <a:miter lim="800000"/>
              <a:headEnd/>
              <a:tailEnd/>
            </a:ln>
          </p:spPr>
        </p:pic>
        <p:pic>
          <p:nvPicPr>
            <p:cNvPr id="6" name="Picture 9" descr="http://izm.izm.gov.lv/upload_pic/Aktualitates/Logo.JPG"/>
            <p:cNvPicPr>
              <a:picLocks noChangeAspect="1" noChangeArrowheads="1"/>
            </p:cNvPicPr>
            <p:nvPr/>
          </p:nvPicPr>
          <p:blipFill>
            <a:blip r:embed="rId3" cstate="print"/>
            <a:srcRect/>
            <a:stretch>
              <a:fillRect/>
            </a:stretch>
          </p:blipFill>
          <p:spPr bwMode="auto">
            <a:xfrm>
              <a:off x="5580112" y="0"/>
              <a:ext cx="1187624" cy="777087"/>
            </a:xfrm>
            <a:prstGeom prst="rect">
              <a:avLst/>
            </a:prstGeom>
            <a:noFill/>
            <a:ln w="9525">
              <a:noFill/>
              <a:miter lim="800000"/>
              <a:headEnd/>
              <a:tailEnd/>
            </a:ln>
          </p:spPr>
        </p:pic>
      </p:grpSp>
      <p:sp>
        <p:nvSpPr>
          <p:cNvPr id="7" name="Rectangle 6"/>
          <p:cNvSpPr/>
          <p:nvPr/>
        </p:nvSpPr>
        <p:spPr>
          <a:xfrm>
            <a:off x="827584" y="692696"/>
            <a:ext cx="7632848" cy="1200329"/>
          </a:xfrm>
          <a:prstGeom prst="rect">
            <a:avLst/>
          </a:prstGeom>
        </p:spPr>
        <p:txBody>
          <a:bodyPr wrap="square">
            <a:spAutoFit/>
          </a:bodyPr>
          <a:lstStyle/>
          <a:p>
            <a:pPr algn="ctr">
              <a:buNone/>
            </a:pPr>
            <a:r>
              <a:rPr lang="lv-LV" dirty="0" smtClean="0">
                <a:solidFill>
                  <a:srgbClr val="005374"/>
                </a:solidFill>
                <a:latin typeface="Century Gothic" pitchFamily="34" charset="0"/>
                <a:ea typeface="Calibri" pitchFamily="34" charset="0"/>
                <a:cs typeface="Calibri" pitchFamily="34" charset="0"/>
              </a:rPr>
              <a:t>8.3.2.specifiskais atbalsta mērķis: </a:t>
            </a:r>
          </a:p>
          <a:p>
            <a:pPr algn="ctr">
              <a:buNone/>
            </a:pPr>
            <a:r>
              <a:rPr lang="lv-LV" b="1" dirty="0" smtClean="0">
                <a:solidFill>
                  <a:srgbClr val="00206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Uzlabot vispārējās izglītības iestāžu darbības kvalitāti izglītojamo snieguma paaugstināšanai </a:t>
            </a:r>
            <a:r>
              <a:rPr lang="lv-LV" dirty="0" smtClean="0">
                <a:solidFill>
                  <a:srgbClr val="005374"/>
                </a:solidFill>
                <a:latin typeface="Century Gothic" pitchFamily="34" charset="0"/>
                <a:ea typeface="Calibri" pitchFamily="34" charset="0"/>
                <a:cs typeface="Calibri" pitchFamily="34" charset="0"/>
              </a:rPr>
              <a:t/>
            </a:r>
            <a:br>
              <a:rPr lang="lv-LV" dirty="0" smtClean="0">
                <a:solidFill>
                  <a:srgbClr val="005374"/>
                </a:solidFill>
                <a:latin typeface="Century Gothic" pitchFamily="34" charset="0"/>
                <a:ea typeface="Calibri" pitchFamily="34" charset="0"/>
                <a:cs typeface="Calibri" pitchFamily="34" charset="0"/>
              </a:rPr>
            </a:br>
            <a:r>
              <a:rPr lang="lv-LV" dirty="0" smtClean="0">
                <a:solidFill>
                  <a:srgbClr val="005374"/>
                </a:solidFill>
                <a:latin typeface="Century Gothic" pitchFamily="34" charset="0"/>
                <a:ea typeface="Calibri" pitchFamily="34" charset="0"/>
                <a:cs typeface="Calibri" pitchFamily="34" charset="0"/>
              </a:rPr>
              <a:t>Kopā: </a:t>
            </a:r>
            <a:r>
              <a:rPr lang="lv-LV" b="1" dirty="0" smtClean="0">
                <a:solidFill>
                  <a:srgbClr val="C00000"/>
                </a:solidFill>
                <a:latin typeface="Century Gothic" pitchFamily="34" charset="0"/>
                <a:ea typeface="Calibri" pitchFamily="34" charset="0"/>
                <a:cs typeface="Calibri" pitchFamily="34" charset="0"/>
              </a:rPr>
              <a:t>23 517 287 </a:t>
            </a:r>
            <a:r>
              <a:rPr lang="lv-LV" dirty="0" smtClean="0">
                <a:solidFill>
                  <a:srgbClr val="005374"/>
                </a:solidFill>
                <a:latin typeface="Century Gothic" pitchFamily="34" charset="0"/>
                <a:ea typeface="Calibri" pitchFamily="34" charset="0"/>
                <a:cs typeface="Calibri" pitchFamily="34" charset="0"/>
              </a:rPr>
              <a:t>EUR, </a:t>
            </a:r>
            <a:r>
              <a:rPr lang="lv-LV" dirty="0" smtClean="0">
                <a:solidFill>
                  <a:srgbClr val="005374"/>
                </a:solidFill>
                <a:latin typeface="Century Gothic" pitchFamily="34" charset="0"/>
                <a:ea typeface="Calibri" pitchFamily="34" charset="0"/>
                <a:cs typeface="Calibri" pitchFamily="34" charset="0"/>
              </a:rPr>
              <a:t>t.sk</a:t>
            </a:r>
            <a:r>
              <a:rPr lang="lv-LV" dirty="0" smtClean="0">
                <a:solidFill>
                  <a:srgbClr val="005374"/>
                </a:solidFill>
                <a:latin typeface="Century Gothic" pitchFamily="34" charset="0"/>
                <a:ea typeface="Calibri" pitchFamily="34" charset="0"/>
                <a:cs typeface="Calibri" pitchFamily="34" charset="0"/>
              </a:rPr>
              <a:t>. ESF </a:t>
            </a:r>
            <a:r>
              <a:rPr lang="lv-LV" b="1" dirty="0" smtClean="0">
                <a:solidFill>
                  <a:srgbClr val="C00000"/>
                </a:solidFill>
                <a:latin typeface="Century Gothic" pitchFamily="34" charset="0"/>
                <a:ea typeface="Calibri" pitchFamily="34" charset="0"/>
                <a:cs typeface="Calibri" pitchFamily="34" charset="0"/>
              </a:rPr>
              <a:t>19 989 694 </a:t>
            </a:r>
            <a:r>
              <a:rPr lang="lv-LV" dirty="0" smtClean="0">
                <a:solidFill>
                  <a:srgbClr val="005374"/>
                </a:solidFill>
                <a:latin typeface="Century Gothic" pitchFamily="34" charset="0"/>
                <a:ea typeface="Calibri" pitchFamily="34" charset="0"/>
                <a:cs typeface="Calibri" pitchFamily="34" charset="0"/>
              </a:rPr>
              <a:t>EUR</a:t>
            </a:r>
            <a:endParaRPr lang="lv-LV" dirty="0" smtClean="0">
              <a:solidFill>
                <a:srgbClr val="25406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476672"/>
            <a:ext cx="8229600" cy="936104"/>
          </a:xfrm>
        </p:spPr>
        <p:txBody>
          <a:bodyPr/>
          <a:lstStyle/>
          <a:p>
            <a:pPr eaLnBrk="1" hangingPunct="1"/>
            <a:r>
              <a:rPr lang="lv-LV" sz="2800" b="1" dirty="0" smtClean="0">
                <a:solidFill>
                  <a:srgbClr val="C00000"/>
                </a:solidFill>
                <a:effectLst>
                  <a:outerShdw blurRad="38100" dist="38100" dir="2700000" algn="tl">
                    <a:srgbClr val="000000">
                      <a:alpha val="43137"/>
                    </a:srgbClr>
                  </a:outerShdw>
                </a:effectLst>
                <a:latin typeface="Century Gothic" pitchFamily="34" charset="0"/>
                <a:ea typeface="Century Gothic" pitchFamily="34" charset="0"/>
                <a:cs typeface="Century Gothic" pitchFamily="34" charset="0"/>
              </a:rPr>
              <a:t>Atbalstāmās darbības: </a:t>
            </a:r>
            <a:endParaRPr lang="lv-LV" sz="2800" b="1" dirty="0" smtClean="0">
              <a:solidFill>
                <a:srgbClr val="C00000"/>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endParaRPr>
          </a:p>
        </p:txBody>
      </p:sp>
      <p:sp>
        <p:nvSpPr>
          <p:cNvPr id="14339" name="Content Placeholder 2"/>
          <p:cNvSpPr>
            <a:spLocks noGrp="1"/>
          </p:cNvSpPr>
          <p:nvPr>
            <p:ph idx="1"/>
          </p:nvPr>
        </p:nvSpPr>
        <p:spPr>
          <a:xfrm>
            <a:off x="457200" y="1412776"/>
            <a:ext cx="8229600" cy="4896544"/>
          </a:xfrm>
        </p:spPr>
        <p:txBody>
          <a:bodyPr/>
          <a:lstStyle/>
          <a:p>
            <a:pPr marL="361950" indent="-361950" defTabSz="457200" eaLnBrk="1" hangingPunct="1">
              <a:spcBef>
                <a:spcPct val="0"/>
              </a:spcBef>
              <a:buFont typeface="Arial" charset="0"/>
              <a:buNone/>
            </a:pPr>
            <a:endParaRPr lang="lv-LV" sz="10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700" dirty="0" smtClean="0">
                <a:latin typeface="Century Gothic" pitchFamily="34" charset="0"/>
                <a:ea typeface="Century Gothic" pitchFamily="34" charset="0"/>
                <a:cs typeface="Century Gothic" pitchFamily="34" charset="0"/>
              </a:rPr>
              <a:t>pasākumi izglītojamo iekļaujošas un individuālo spēju veicinošas izglītības attīstībai, t.sk. pasākumi izglītojamo mācību grūtību un mācīšanās traucējumu diagnosticēšanā, </a:t>
            </a:r>
          </a:p>
          <a:p>
            <a:pPr marL="361950" indent="-361950" defTabSz="457200" eaLnBrk="1" hangingPunct="1">
              <a:spcBef>
                <a:spcPct val="0"/>
              </a:spcBef>
              <a:buNone/>
            </a:pPr>
            <a:endParaRPr lang="lv-LV" sz="17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700" dirty="0" smtClean="0">
                <a:latin typeface="Century Gothic" pitchFamily="34" charset="0"/>
                <a:ea typeface="Century Gothic" pitchFamily="34" charset="0"/>
                <a:cs typeface="Century Gothic" pitchFamily="34" charset="0"/>
              </a:rPr>
              <a:t>nepieciešamā pedagoģiskā un atbalsta personāla nodrošināšanai,</a:t>
            </a:r>
          </a:p>
          <a:p>
            <a:pPr marL="361950" indent="-361950" defTabSz="457200" eaLnBrk="1" hangingPunct="1">
              <a:spcBef>
                <a:spcPct val="0"/>
              </a:spcBef>
              <a:buNone/>
            </a:pPr>
            <a:endParaRPr lang="lv-LV" sz="17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700" dirty="0" smtClean="0">
                <a:latin typeface="Century Gothic" pitchFamily="34" charset="0"/>
                <a:ea typeface="Century Gothic" pitchFamily="34" charset="0"/>
                <a:cs typeface="Century Gothic" pitchFamily="34" charset="0"/>
              </a:rPr>
              <a:t>pasākumiem jauniešu ar īpašām vajadzībām iekļaušanai, </a:t>
            </a:r>
          </a:p>
          <a:p>
            <a:pPr marL="361950" indent="-361950" defTabSz="457200" eaLnBrk="1" hangingPunct="1">
              <a:spcBef>
                <a:spcPct val="0"/>
              </a:spcBef>
              <a:buNone/>
            </a:pPr>
            <a:endParaRPr lang="lv-LV" sz="17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r>
              <a:rPr lang="lv-LV" sz="1700" dirty="0" smtClean="0">
                <a:latin typeface="Century Gothic" pitchFamily="34" charset="0"/>
                <a:ea typeface="Century Gothic" pitchFamily="34" charset="0"/>
                <a:cs typeface="Century Gothic" pitchFamily="34" charset="0"/>
              </a:rPr>
              <a:t>atbalsts pirmskolas, pamatskolas un vidējās izglītības pedagogu, tai skaitā jauno pedagogu, profesionālās kompetences pilnveidei, t.sk. </a:t>
            </a:r>
            <a:r>
              <a:rPr lang="lv-LV" sz="1700" dirty="0" err="1" smtClean="0">
                <a:latin typeface="Century Gothic" pitchFamily="34" charset="0"/>
                <a:ea typeface="Century Gothic" pitchFamily="34" charset="0"/>
                <a:cs typeface="Century Gothic" pitchFamily="34" charset="0"/>
              </a:rPr>
              <a:t>uzņēmējspēju</a:t>
            </a:r>
            <a:r>
              <a:rPr lang="lv-LV" sz="1700" dirty="0" smtClean="0">
                <a:latin typeface="Century Gothic" pitchFamily="34" charset="0"/>
                <a:ea typeface="Century Gothic" pitchFamily="34" charset="0"/>
                <a:cs typeface="Century Gothic" pitchFamily="34" charset="0"/>
              </a:rPr>
              <a:t>, IKT u.c. prasmju attīstībai.</a:t>
            </a:r>
          </a:p>
          <a:p>
            <a:pPr marL="361950" indent="-361950" defTabSz="457200" eaLnBrk="1" hangingPunct="1">
              <a:spcBef>
                <a:spcPct val="0"/>
              </a:spcBef>
              <a:buFont typeface="Wingdings" pitchFamily="2" charset="2"/>
              <a:buChar char="§"/>
            </a:pPr>
            <a:endParaRPr lang="lv-LV" sz="1000"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Font typeface="Wingdings" pitchFamily="2" charset="2"/>
              <a:buChar char="§"/>
            </a:pPr>
            <a:endParaRPr lang="lv-LV" sz="1800" i="1" dirty="0" smtClean="0">
              <a:latin typeface="Century Gothic" pitchFamily="34" charset="0"/>
              <a:ea typeface="Century Gothic" pitchFamily="34" charset="0"/>
              <a:cs typeface="Century Gothic" pitchFamily="34" charset="0"/>
            </a:endParaRPr>
          </a:p>
          <a:p>
            <a:pPr marL="361950" indent="-361950" defTabSz="457200" eaLnBrk="1" hangingPunct="1">
              <a:spcBef>
                <a:spcPct val="0"/>
              </a:spcBef>
              <a:buNone/>
            </a:pPr>
            <a:r>
              <a:rPr lang="lv-LV" sz="1800" i="1" dirty="0" smtClean="0"/>
              <a:t>	</a:t>
            </a:r>
            <a:r>
              <a:rPr lang="lv-LV" sz="1800" i="1" dirty="0" smtClean="0">
                <a:solidFill>
                  <a:srgbClr val="002060"/>
                </a:solidFill>
              </a:rPr>
              <a:t>Viena projekta ietvaros pašvaldībām būs iespēju saņemt kompleksu atbalstu iekļaujošas izglītības pieejamībai un izglītojamo spēju attīstībai, kā arī atbilstošam un kompetentam personālam skolu kvalitatīva darba nodrošināšanai. </a:t>
            </a:r>
            <a:endParaRPr lang="lv-LV" sz="1800" i="1" dirty="0" smtClean="0">
              <a:solidFill>
                <a:srgbClr val="002060"/>
              </a:solidFill>
              <a:latin typeface="Century Gothic" pitchFamily="34" charset="0"/>
              <a:ea typeface="Century Gothic" pitchFamily="34" charset="0"/>
              <a:cs typeface="Century Gothic"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323528" y="1268760"/>
            <a:ext cx="8363272" cy="4104456"/>
          </a:xfrm>
        </p:spPr>
        <p:txBody>
          <a:bodyPr/>
          <a:lstStyle/>
          <a:p>
            <a:pPr algn="ctr">
              <a:buNone/>
            </a:pPr>
            <a:endParaRPr lang="lv-LV" dirty="0" smtClean="0">
              <a:solidFill>
                <a:srgbClr val="005374"/>
              </a:solidFill>
              <a:latin typeface="Century Gothic" pitchFamily="34" charset="0"/>
              <a:ea typeface="Calibri" pitchFamily="34" charset="0"/>
              <a:cs typeface="Calibri" pitchFamily="34" charset="0"/>
            </a:endParaRPr>
          </a:p>
          <a:p>
            <a:pPr algn="ctr">
              <a:buNone/>
            </a:pPr>
            <a:endParaRPr lang="lv-LV" dirty="0" smtClean="0">
              <a:solidFill>
                <a:srgbClr val="005374"/>
              </a:solidFill>
              <a:latin typeface="Century Gothic" pitchFamily="34" charset="0"/>
              <a:ea typeface="Calibri" pitchFamily="34" charset="0"/>
              <a:cs typeface="Calibri" pitchFamily="34" charset="0"/>
            </a:endParaRPr>
          </a:p>
          <a:p>
            <a:pPr algn="ctr">
              <a:buNone/>
            </a:pPr>
            <a:r>
              <a:rPr lang="lv-LV" sz="4800" b="1" dirty="0" smtClean="0">
                <a:solidFill>
                  <a:srgbClr val="005374"/>
                </a:solidFill>
                <a:effectLst>
                  <a:outerShdw blurRad="38100" dist="38100" dir="2700000" algn="tl">
                    <a:srgbClr val="000000">
                      <a:alpha val="43137"/>
                    </a:srgbClr>
                  </a:outerShdw>
                </a:effectLst>
                <a:latin typeface="Century Gothic" pitchFamily="34" charset="0"/>
                <a:ea typeface="Calibri" pitchFamily="34" charset="0"/>
                <a:cs typeface="Calibri" pitchFamily="34" charset="0"/>
              </a:rPr>
              <a:t>Profesionālā izglītība </a:t>
            </a:r>
          </a:p>
        </p:txBody>
      </p:sp>
      <p:sp>
        <p:nvSpPr>
          <p:cNvPr id="3075" name="Slide Number Placeholder 3"/>
          <p:cNvSpPr>
            <a:spLocks noGrp="1"/>
          </p:cNvSpPr>
          <p:nvPr>
            <p:ph type="sldNum" sz="quarter" idx="12"/>
          </p:nvPr>
        </p:nvSpPr>
        <p:spPr bwMode="auto">
          <a:xfrm>
            <a:off x="900113" y="6381750"/>
            <a:ext cx="2133600" cy="365125"/>
          </a:xfrm>
          <a:noFill/>
          <a:ln>
            <a:miter lim="800000"/>
            <a:headEnd/>
            <a:tailEnd/>
          </a:ln>
        </p:spPr>
        <p:txBody>
          <a:bodyPr/>
          <a:lstStyle/>
          <a:p>
            <a:pPr algn="l"/>
            <a:fld id="{4F17DEE7-EC19-486F-A464-0BFDABB3B9FB}" type="slidenum">
              <a:rPr lang="lv-LV">
                <a:latin typeface="Times New Roman" pitchFamily="18" charset="0"/>
                <a:cs typeface="Times New Roman" pitchFamily="18" charset="0"/>
              </a:rPr>
              <a:pPr algn="l"/>
              <a:t>9</a:t>
            </a:fld>
            <a:endParaRPr lang="lv-LV" dirty="0">
              <a:latin typeface="Times New Roman" pitchFamily="18" charset="0"/>
              <a:cs typeface="Times New Roman" pitchFamily="18" charset="0"/>
            </a:endParaRPr>
          </a:p>
        </p:txBody>
      </p:sp>
      <p:pic>
        <p:nvPicPr>
          <p:cNvPr id="4" name="Content Placeholder 7" descr="JelgavasAmatu skola.jpg"/>
          <p:cNvPicPr>
            <a:picLocks noChangeAspect="1"/>
          </p:cNvPicPr>
          <p:nvPr/>
        </p:nvPicPr>
        <p:blipFill>
          <a:blip r:embed="rId2" cstate="print"/>
          <a:srcRect/>
          <a:stretch>
            <a:fillRect/>
          </a:stretch>
        </p:blipFill>
        <p:spPr bwMode="auto">
          <a:xfrm>
            <a:off x="5508104" y="116632"/>
            <a:ext cx="3474022" cy="2520280"/>
          </a:xfrm>
          <a:prstGeom prst="rect">
            <a:avLst/>
          </a:prstGeom>
          <a:noFill/>
          <a:ln w="9525">
            <a:noFill/>
            <a:miter lim="800000"/>
            <a:headEnd/>
            <a:tailEnd/>
          </a:ln>
        </p:spPr>
      </p:pic>
      <p:pic>
        <p:nvPicPr>
          <p:cNvPr id="5" name="Content Placeholder 8" descr="JelgavasAmatu skola1.jpg"/>
          <p:cNvPicPr>
            <a:picLocks noChangeAspect="1"/>
          </p:cNvPicPr>
          <p:nvPr/>
        </p:nvPicPr>
        <p:blipFill>
          <a:blip r:embed="rId3" cstate="print"/>
          <a:srcRect/>
          <a:stretch>
            <a:fillRect/>
          </a:stretch>
        </p:blipFill>
        <p:spPr bwMode="auto">
          <a:xfrm>
            <a:off x="251520" y="4149080"/>
            <a:ext cx="4759357" cy="259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13474</TotalTime>
  <Words>1388</Words>
  <Application>Microsoft Office PowerPoint</Application>
  <PresentationFormat>On-screen Show (4:3)</PresentationFormat>
  <Paragraphs>227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KP fondu (ESF, ERAF, KF) finansējuma sadalījums pa prioritārajiem virzieniem (milj.EUR), kopā 4 400,6, t.sk. IZM 859,89 (19,54%)</vt:lpstr>
      <vt:lpstr>Slide 3</vt:lpstr>
      <vt:lpstr>Slide 4</vt:lpstr>
      <vt:lpstr>     8.1.2.specifiskais atbalsta mērķis:  Uzlabot izglītojamo vajadzībām atbilstošas un kvalitatīvas vispārējās izglītības pakalpojuma pieejamību reģionālā un valsts līmenī, koncentrējot resursus un pilnveidojot vispārējās izglītības iestāžu mācību vidi pašvaldībās  Kopā: 162 810 957 EUR, n t.sk. ERAF 138 389 313 EUR </vt:lpstr>
      <vt:lpstr> Atbalstāmās darbības: </vt:lpstr>
      <vt:lpstr>Slide 7</vt:lpstr>
      <vt:lpstr>Atbalstāmās darbības: </vt:lpstr>
      <vt:lpstr>Slide 9</vt:lpstr>
      <vt:lpstr>        8.1.3.specifiskais atbalsta mērķis:  Modernizēt profesionālās izglītības iestādes, nodrošinot mācību vides atbilstību tautsaimniecības nozaru attīstībai un uzlabojot profesionālās izglītības pieejamību  Kopā:104 786 645 EUR, t.sk. ERAF 89068 648 EUR  </vt:lpstr>
      <vt:lpstr>Slide 11</vt:lpstr>
      <vt:lpstr>  Pilnveidot profesionālās izglītības saturu un mācību līdzekļus, attīstot darba vidē balstītas mācības un praksi sadarbībā ar uzņēmumiem  Kopā: 36 373 661EUR, t.sk. ESF 30 917 611 EUR  </vt:lpstr>
      <vt:lpstr>Slide 13</vt:lpstr>
      <vt:lpstr>     8.3.4.specifiskais atbalsta mērķis:   Sekmēt karjeras attīstības atbalsta pieejamību izglītojamajiem vispārējās un profesionālās izglītības iestādēs  Kopā: 23 080 688 EUR, t.sk. ESF 19 618 584 EUR </vt:lpstr>
      <vt:lpstr>    8.4.1.specifiskais atbalsta mērķis:  Pilnveidot nodarbināto personu profesionālo kompetenci atbilstoši mainīgajiem darba tirgus apstākļiem  Kopā: 27 034 565 EUR, t.sk. ESF 22 979 380 EUR </vt:lpstr>
      <vt:lpstr>  8.3.3.specifiskais atbalsta mērķis:   Samazināt un novērst priekšlaicīgu mācību pārtraukšanu, īstenojot preventīvus un kompensējošus pasākumus   Kopā: 73 640 405 EUR, t.sk. ESF 62 594 344 EUR  </vt:lpstr>
      <vt:lpstr>Atbalstāmās darbības: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ibirzniece</dc:creator>
  <cp:lastModifiedBy>imisina</cp:lastModifiedBy>
  <cp:revision>1591</cp:revision>
  <dcterms:created xsi:type="dcterms:W3CDTF">2008-12-17T12:43:08Z</dcterms:created>
  <dcterms:modified xsi:type="dcterms:W3CDTF">2014-03-25T17:30:07Z</dcterms:modified>
</cp:coreProperties>
</file>