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376" r:id="rId2"/>
    <p:sldId id="476" r:id="rId3"/>
    <p:sldId id="449" r:id="rId4"/>
    <p:sldId id="450" r:id="rId5"/>
    <p:sldId id="484" r:id="rId6"/>
    <p:sldId id="466" r:id="rId7"/>
    <p:sldId id="456" r:id="rId8"/>
    <p:sldId id="474" r:id="rId9"/>
    <p:sldId id="468" r:id="rId10"/>
    <p:sldId id="462" r:id="rId11"/>
    <p:sldId id="464" r:id="rId12"/>
    <p:sldId id="478" r:id="rId13"/>
    <p:sldId id="480" r:id="rId14"/>
    <p:sldId id="481" r:id="rId15"/>
    <p:sldId id="482" r:id="rId16"/>
    <p:sldId id="479" r:id="rId17"/>
    <p:sldId id="483" r:id="rId18"/>
    <p:sldId id="448" r:id="rId19"/>
  </p:sldIdLst>
  <p:sldSz cx="9144000" cy="6858000" type="screen4x3"/>
  <p:notesSz cx="6797675" cy="9928225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251"/>
    <a:srgbClr val="000000"/>
    <a:srgbClr val="E19E3D"/>
    <a:srgbClr val="005374"/>
    <a:srgbClr val="34626B"/>
    <a:srgbClr val="83D7EA"/>
    <a:srgbClr val="557260"/>
    <a:srgbClr val="50BBD1"/>
    <a:srgbClr val="7F60A6"/>
    <a:srgbClr val="76C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240" autoAdjust="0"/>
    <p:restoredTop sz="88475" autoAdjust="0"/>
  </p:normalViewPr>
  <p:slideViewPr>
    <p:cSldViewPr>
      <p:cViewPr>
        <p:scale>
          <a:sx n="60" d="100"/>
          <a:sy n="60" d="100"/>
        </p:scale>
        <p:origin x="-63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4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zilumaz\Desktop\EM_finansejuma_sadalijums_0809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zilumaz\Desktop\EM_finansejuma_sadalijums_0212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zilumaz\Desktop\EM_finansejuma_sadalijums_0212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16979145113245E-2"/>
          <c:y val="0.12501578996607474"/>
          <c:w val="0.48293682549136163"/>
          <c:h val="0.83166667457063137"/>
        </c:manualLayout>
      </c:layout>
      <c:pieChart>
        <c:varyColors val="1"/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651484296091403"/>
          <c:y val="4.525652174100489E-2"/>
          <c:w val="0.42394688811472864"/>
          <c:h val="0.93138812447968555"/>
        </c:manualLayout>
      </c:layout>
      <c:overlay val="0"/>
      <c:txPr>
        <a:bodyPr/>
        <a:lstStyle/>
        <a:p>
          <a:pPr>
            <a:defRPr sz="1400"/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'16.12.2013.'!$Y$7:$Y$15</c:f>
              <c:numCache>
                <c:formatCode>General</c:formatCode>
                <c:ptCount val="9"/>
              </c:numCache>
            </c:numRef>
          </c:cat>
          <c:val>
            <c:numRef>
              <c:f>'16.12.2013.'!$Z$7:$Z$15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56862340243117"/>
          <c:y val="0"/>
          <c:w val="0.5071202780403854"/>
          <c:h val="0.91398452722658408"/>
        </c:manualLayout>
      </c:layout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 b="1">
                    <a:latin typeface="Century Gothic" panose="020B0502020202020204" pitchFamily="34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'04.02.2014.'!$U$7:$U$9</c:f>
              <c:strCache>
                <c:ptCount val="3"/>
                <c:pt idx="0">
                  <c:v>Inovācijas</c:v>
                </c:pt>
                <c:pt idx="1">
                  <c:v>Atbalsts MVK</c:v>
                </c:pt>
                <c:pt idx="2">
                  <c:v>Energoefektivitāte</c:v>
                </c:pt>
              </c:strCache>
            </c:strRef>
          </c:cat>
          <c:val>
            <c:numRef>
              <c:f>'04.02.2014.'!$V$7:$V$9</c:f>
              <c:numCache>
                <c:formatCode>0.0</c:formatCode>
                <c:ptCount val="3"/>
                <c:pt idx="0">
                  <c:v>193.52432599999997</c:v>
                </c:pt>
                <c:pt idx="1">
                  <c:v>237.17455700000002</c:v>
                </c:pt>
                <c:pt idx="2">
                  <c:v>333.60749600000003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60544635501715"/>
          <c:y val="0.22040721105667649"/>
          <c:w val="0.34941138615625517"/>
          <c:h val="0.37026204164671411"/>
        </c:manualLayout>
      </c:layout>
      <c:overlay val="0"/>
      <c:txPr>
        <a:bodyPr/>
        <a:lstStyle/>
        <a:p>
          <a:pPr>
            <a:defRPr sz="1600">
              <a:latin typeface="Century Gothic" panose="020B0502020202020204" pitchFamily="34" charset="0"/>
            </a:defRPr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0.0415</cdr:x>
      <cdr:y>0.09313</cdr:y>
    </cdr:from>
    <cdr:to>
      <cdr:x>0.22408</cdr:x>
      <cdr:y>0.24836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432048"/>
          <a:ext cx="1584147" cy="720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800" b="1" dirty="0" smtClean="0">
              <a:solidFill>
                <a:srgbClr val="9FC251"/>
              </a:solidFill>
              <a:latin typeface="Century Gothic" panose="020B0502020202020204" pitchFamily="34" charset="0"/>
            </a:rPr>
            <a:t>Kopā: 764 </a:t>
          </a:r>
          <a:r>
            <a:rPr lang="lv-LV" sz="1800" b="1" dirty="0" err="1" smtClean="0">
              <a:solidFill>
                <a:srgbClr val="9FC251"/>
              </a:solidFill>
              <a:latin typeface="Century Gothic" panose="020B0502020202020204" pitchFamily="34" charset="0"/>
            </a:rPr>
            <a:t>milj</a:t>
          </a:r>
          <a:r>
            <a:rPr lang="lv-LV" sz="1800" b="1" dirty="0" smtClean="0">
              <a:solidFill>
                <a:srgbClr val="9FC251"/>
              </a:solidFill>
              <a:latin typeface="Century Gothic" panose="020B0502020202020204" pitchFamily="34" charset="0"/>
            </a:rPr>
            <a:t>. EUR</a:t>
          </a:r>
          <a:endParaRPr lang="lv-LV" sz="1800" b="1" dirty="0">
            <a:solidFill>
              <a:srgbClr val="9FC251"/>
            </a:solidFill>
            <a:latin typeface="Century Gothic" panose="020B0502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47BADE-8441-44F3-9371-A9F64E0C98F0}" type="datetimeFigureOut">
              <a:rPr lang="lv-LV"/>
              <a:pPr>
                <a:defRPr/>
              </a:pPr>
              <a:t>20.03.2014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8B8355-EDA2-4F9F-981D-D3910613C04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97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A1A633-9C3C-4669-B2F5-247675D0BD0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8235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0011" indent="-200011">
              <a:spcBef>
                <a:spcPct val="20000"/>
              </a:spcBef>
              <a:buClr>
                <a:schemeClr val="accent2"/>
              </a:buClr>
            </a:pPr>
            <a:endParaRPr lang="lv-LV" sz="1100" kern="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8EA4C-B070-4638-8F65-8DF036F1616C}" type="slidenum">
              <a:rPr lang="lv-LV" smtClean="0"/>
              <a:pPr/>
              <a:t>1</a:t>
            </a:fld>
            <a:endParaRPr 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A6561-8C2A-8245-BDF9-BA062B768386}" type="slidenum">
              <a:rPr lang="lv-LV"/>
              <a:pPr/>
              <a:t>18</a:t>
            </a:fld>
            <a:endParaRPr 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406" y="71414"/>
            <a:ext cx="9003810" cy="672999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5616780" y="5286388"/>
            <a:ext cx="3384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LATVIJAS REPUBLIKAS EKONOMIKAS MINISTRIJA</a:t>
            </a:r>
          </a:p>
          <a:p>
            <a:r>
              <a:rPr lang="en-US" sz="1100" b="0" i="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MINISTRY OF ECONOMICS </a:t>
            </a:r>
            <a:endParaRPr lang="lv-LV" sz="1100" b="0" i="0" kern="1200" dirty="0" smtClean="0">
              <a:solidFill>
                <a:schemeClr val="bg1"/>
              </a:solidFill>
              <a:latin typeface="Century Gothic" pitchFamily="34" charset="0"/>
              <a:ea typeface="+mn-ea"/>
              <a:cs typeface="+mn-cs"/>
            </a:endParaRPr>
          </a:p>
          <a:p>
            <a:r>
              <a:rPr lang="en-US" sz="1100" b="0" i="0" kern="1200" dirty="0" smtClean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rPr>
              <a:t>OF THE REPUBLIC OF LATVIA</a:t>
            </a:r>
            <a:endParaRPr lang="en-US" sz="1100" b="0" i="0" kern="1200" dirty="0">
              <a:solidFill>
                <a:schemeClr val="bg1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C0F7E8B-2F81-4915-AA0E-CA34C6612FD2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Museo Sans 300" pitchFamily="50" charset="-7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88" y="548680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Museo Sans 300" pitchFamily="50" charset="-7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935C2-B95E-4636-BB5C-8DD82DFDA1A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>
            <a:lvl1pPr algn="l">
              <a:defRPr sz="32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D8C57-2ECB-48C9-ADCA-71ECD51F145C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CD3B2-8DB1-DA43-9445-BA70151A1C3E}" type="slidenum">
              <a:rPr lang="lv-LV"/>
              <a:pPr/>
              <a:t>‹#›</a:t>
            </a:fld>
            <a:endParaRPr lang="lv-LV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750" y="1643050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B9806-8F32-43D8-BD89-8F1A55A47303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12975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6AE797-2EB1-4D6C-B3F2-375449BC42E0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fld id="{D63B9806-8F32-43D8-BD89-8F1A55A47303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874713" y="45593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Click to edit Master title style</a:t>
            </a:r>
            <a:endParaRPr kumimoji="0" lang="lv-LV" sz="4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874713" y="30591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entury Gothic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80F5F-979D-4494-8FC6-3706B4A6076A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B8796-F4E6-4AED-AF49-6B463137B02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  <a:ea typeface="MS Gothic" pitchFamily="49" charset="-128"/>
              </a:defRPr>
            </a:lvl1pPr>
            <a:lvl2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  <a:ea typeface="MS Gothic" pitchFamily="49" charset="-128"/>
              </a:defRPr>
            </a:lvl2pPr>
            <a:lvl3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  <a:ea typeface="MS Gothic" pitchFamily="49" charset="-128"/>
              </a:defRPr>
            </a:lvl3pPr>
            <a:lvl4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  <a:ea typeface="MS Gothic" pitchFamily="49" charset="-128"/>
              </a:defRPr>
            </a:lvl4pPr>
            <a:lvl5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  <a:ea typeface="MS Gothic" pitchFamily="49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C9AA9-4934-47C3-B1CC-5A505A55174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183C-7C0B-42DA-B946-0F8B058ED23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54598-4917-463E-B8E8-75E89E576FE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E39C4-E547-4447-88A4-92EFC460ED2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32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57DAA-C908-42CF-BEE6-022E0713E7CC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9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715008" y="6242471"/>
            <a:ext cx="44644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LATVIJAS REPUBLIKAS EKONOMIKAS MINISTRIJA</a:t>
            </a:r>
          </a:p>
          <a:p>
            <a:r>
              <a:rPr lang="en-US" sz="7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MINISTRY OF ECONOMICS</a:t>
            </a:r>
            <a:r>
              <a:rPr lang="lv-LV" sz="7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 OF</a:t>
            </a:r>
            <a:r>
              <a:rPr lang="lv-LV" sz="700" b="0" i="0" kern="1200" baseline="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 THE</a:t>
            </a:r>
            <a:r>
              <a:rPr lang="en-US" sz="700" b="0" i="0" kern="1200" dirty="0" smtClean="0">
                <a:solidFill>
                  <a:schemeClr val="bg1"/>
                </a:solidFill>
                <a:effectLst/>
                <a:latin typeface="Century Gothic" pitchFamily="34" charset="0"/>
                <a:ea typeface="+mn-ea"/>
                <a:cs typeface="+mn-cs"/>
              </a:rPr>
              <a:t> REPUBLIC OF LATVIA</a:t>
            </a:r>
          </a:p>
          <a:p>
            <a:r>
              <a:rPr lang="en-US" sz="900" dirty="0" smtClean="0">
                <a:solidFill>
                  <a:schemeClr val="bg1"/>
                </a:solidFill>
                <a:effectLst/>
                <a:latin typeface="Century Gothic" pitchFamily="34" charset="0"/>
              </a:rPr>
              <a:t/>
            </a:r>
            <a:br>
              <a:rPr lang="en-US" sz="900" dirty="0" smtClean="0">
                <a:solidFill>
                  <a:schemeClr val="bg1"/>
                </a:solidFill>
                <a:effectLst/>
                <a:latin typeface="Century Gothic" pitchFamily="34" charset="0"/>
              </a:rPr>
            </a:br>
            <a:endParaRPr lang="en-US" sz="900" dirty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060575"/>
            <a:ext cx="802798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dirty="0" smtClean="0"/>
              <a:t>Click to edit Master text styles</a:t>
            </a:r>
          </a:p>
          <a:p>
            <a:pPr lvl="1"/>
            <a:r>
              <a:rPr lang="lv-LV" dirty="0" smtClean="0"/>
              <a:t>Second level</a:t>
            </a:r>
          </a:p>
          <a:p>
            <a:pPr lvl="2"/>
            <a:r>
              <a:rPr lang="lv-LV" dirty="0" smtClean="0"/>
              <a:t>Third level</a:t>
            </a:r>
          </a:p>
          <a:p>
            <a:pPr lvl="3"/>
            <a:r>
              <a:rPr lang="lv-LV" dirty="0" smtClean="0"/>
              <a:t>Fourth level</a:t>
            </a:r>
          </a:p>
          <a:p>
            <a:pPr lvl="4"/>
            <a:r>
              <a:rPr lang="lv-LV" dirty="0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D63B9806-8F32-43D8-BD89-8F1A55A47303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lv-LV" dirty="0"/>
          </a:p>
        </p:txBody>
      </p:sp>
      <p:pic>
        <p:nvPicPr>
          <p:cNvPr id="8" name="Picture 7" descr="logo-02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0095" y="64001"/>
            <a:ext cx="9003810" cy="67299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8" r:id="rId2"/>
    <p:sldLayoutId id="2147483969" r:id="rId3"/>
    <p:sldLayoutId id="2147483953" r:id="rId4"/>
    <p:sldLayoutId id="2147483954" r:id="rId5"/>
    <p:sldLayoutId id="2147483955" r:id="rId6"/>
    <p:sldLayoutId id="2147483956" r:id="rId7"/>
    <p:sldLayoutId id="2147483959" r:id="rId8"/>
    <p:sldLayoutId id="2147483957" r:id="rId9"/>
    <p:sldLayoutId id="2147483958" r:id="rId10"/>
    <p:sldLayoutId id="2147483960" r:id="rId11"/>
    <p:sldLayoutId id="2147483967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Century Gothic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Century Gothic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Century Gothic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entury Gothic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asts@em.gov.l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youtube.com/ekonomikasministrija" TargetMode="External"/><Relationship Id="rId4" Type="http://schemas.openxmlformats.org/officeDocument/2006/relationships/hyperlink" Target="http://www.em.gov.l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2226" y="2204864"/>
            <a:ext cx="8001000" cy="57626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sz="4200" b="1" kern="1200" dirty="0" smtClean="0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  <a:t>EM </a:t>
            </a:r>
            <a:r>
              <a:rPr lang="de-DE" sz="4200" b="1" kern="1200" dirty="0" err="1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  <a:t>plānotās</a:t>
            </a:r>
            <a:r>
              <a:rPr lang="de-DE" sz="4200" b="1" kern="1200" dirty="0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  <a:t> ES </a:t>
            </a:r>
            <a:r>
              <a:rPr lang="de-DE" sz="4200" b="1" kern="1200" dirty="0" err="1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  <a:t>fondu</a:t>
            </a:r>
            <a:r>
              <a:rPr lang="de-DE" sz="4200" b="1" kern="1200" dirty="0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  <a:t> </a:t>
            </a:r>
            <a:r>
              <a:rPr lang="de-DE" sz="4200" b="1" kern="1200" dirty="0" err="1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  <a:t>aktivitātes</a:t>
            </a:r>
            <a:r>
              <a:rPr lang="de-DE" sz="4200" b="1" kern="1200" dirty="0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  <a:t> 2014-2020</a:t>
            </a:r>
            <a:br>
              <a:rPr lang="de-DE" sz="4200" b="1" kern="1200" dirty="0">
                <a:solidFill>
                  <a:srgbClr val="005374"/>
                </a:solidFill>
                <a:latin typeface="Century Gothic" pitchFamily="34" charset="0"/>
                <a:ea typeface="+mn-ea"/>
                <a:cs typeface="Calibri" pitchFamily="34" charset="0"/>
              </a:rPr>
            </a:br>
            <a:endParaRPr lang="en-US" sz="4200" b="1" kern="1200" noProof="0" dirty="0">
              <a:solidFill>
                <a:srgbClr val="005374"/>
              </a:solidFill>
              <a:latin typeface="Century Gothic" pitchFamily="34" charset="0"/>
              <a:ea typeface="+mn-ea"/>
              <a:cs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847388" y="91004"/>
            <a:ext cx="5029374" cy="1292649"/>
            <a:chOff x="1847388" y="91004"/>
            <a:chExt cx="5029374" cy="129264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7388" y="144669"/>
              <a:ext cx="1196725" cy="88066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91004"/>
              <a:ext cx="1472894" cy="880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642" y="169287"/>
              <a:ext cx="1080120" cy="9001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7824" y="1069387"/>
              <a:ext cx="2749831" cy="31426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843" y="130096"/>
              <a:ext cx="1080120" cy="8806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659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9"/>
            <a:ext cx="8027988" cy="4977160"/>
          </a:xfrm>
        </p:spPr>
        <p:txBody>
          <a:bodyPr/>
          <a:lstStyle/>
          <a:p>
            <a:pPr algn="just"/>
            <a:r>
              <a:rPr lang="lv-LV" sz="2400" dirty="0" smtClean="0"/>
              <a:t>Zema energoefektivitāte enerģijas gala patēriņa sektorā dažādos ēku sektoros (dzīvojamās ēkas, publiskās un industriālās)</a:t>
            </a:r>
          </a:p>
          <a:p>
            <a:pPr algn="just"/>
            <a:r>
              <a:rPr lang="lv-LV" sz="2400" dirty="0" smtClean="0"/>
              <a:t>Lieli </a:t>
            </a:r>
            <a:r>
              <a:rPr lang="lv-LV" sz="2400" dirty="0"/>
              <a:t>siltuma </a:t>
            </a:r>
            <a:r>
              <a:rPr lang="lv-LV" sz="2400" dirty="0" smtClean="0"/>
              <a:t>zudumi enerģijas pārvades un sadales sistēmās </a:t>
            </a:r>
          </a:p>
          <a:p>
            <a:pPr algn="just"/>
            <a:r>
              <a:rPr lang="lv-LV" sz="2400" dirty="0" smtClean="0"/>
              <a:t>Atkarība no fosilajiem energoresursiem </a:t>
            </a:r>
            <a:endParaRPr lang="en-US" sz="2400" dirty="0"/>
          </a:p>
          <a:p>
            <a:pPr algn="just"/>
            <a:endParaRPr lang="lv-LV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Izaicinājumi</a:t>
            </a:r>
          </a:p>
        </p:txBody>
      </p:sp>
    </p:spTree>
    <p:extLst>
      <p:ext uri="{BB962C8B-B14F-4D97-AF65-F5344CB8AC3E}">
        <p14:creationId xmlns:p14="http://schemas.microsoft.com/office/powerpoint/2010/main" val="213025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9"/>
            <a:ext cx="8027988" cy="4977160"/>
          </a:xfrm>
        </p:spPr>
        <p:txBody>
          <a:bodyPr/>
          <a:lstStyle/>
          <a:p>
            <a:pPr algn="just"/>
            <a:r>
              <a:rPr lang="lv-LV" sz="2200" dirty="0" smtClean="0"/>
              <a:t>Industriālo ēku energoefektivitāte (32.6 </a:t>
            </a:r>
            <a:r>
              <a:rPr lang="lv-LV" sz="2200" dirty="0" err="1" smtClean="0"/>
              <a:t>milj</a:t>
            </a:r>
            <a:r>
              <a:rPr lang="lv-LV" sz="2200" dirty="0" smtClean="0"/>
              <a:t>. EUR)</a:t>
            </a:r>
            <a:endParaRPr lang="en-US" sz="2200" dirty="0"/>
          </a:p>
          <a:p>
            <a:pPr algn="just"/>
            <a:r>
              <a:rPr lang="lv-LV" sz="2200" dirty="0" smtClean="0"/>
              <a:t>Valsts ēkās (97.8milj. EUR)</a:t>
            </a:r>
          </a:p>
          <a:p>
            <a:pPr algn="just"/>
            <a:r>
              <a:rPr lang="lv-LV" sz="2200" b="1" dirty="0" smtClean="0"/>
              <a:t>Dzīvojamās ēkas (150 </a:t>
            </a:r>
            <a:r>
              <a:rPr lang="lv-LV" sz="2200" b="1" dirty="0" err="1" smtClean="0"/>
              <a:t>milj</a:t>
            </a:r>
            <a:r>
              <a:rPr lang="lv-LV" sz="2200" b="1" dirty="0" smtClean="0"/>
              <a:t>. EUR)</a:t>
            </a:r>
          </a:p>
          <a:p>
            <a:pPr algn="just"/>
            <a:r>
              <a:rPr lang="lv-LV" sz="2200" b="1" dirty="0" smtClean="0"/>
              <a:t>Atjaunojamo energoresursu izmantošana centralizētajā siltumapgādē un siltumtrašu </a:t>
            </a:r>
            <a:r>
              <a:rPr lang="lv-LV" sz="2200" b="1" dirty="0" err="1" smtClean="0"/>
              <a:t>energoefektiviāte</a:t>
            </a:r>
            <a:r>
              <a:rPr lang="lv-LV" sz="2200" b="1" dirty="0" smtClean="0"/>
              <a:t> (53.2 </a:t>
            </a:r>
            <a:r>
              <a:rPr lang="lv-LV" sz="2200" b="1" dirty="0" err="1" smtClean="0"/>
              <a:t>milj</a:t>
            </a:r>
            <a:r>
              <a:rPr lang="lv-LV" sz="2200" b="1" dirty="0" smtClean="0"/>
              <a:t>. EUR)</a:t>
            </a:r>
            <a:endParaRPr lang="lv-LV" sz="22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Plānotās atbalsta programmas </a:t>
            </a:r>
          </a:p>
        </p:txBody>
      </p:sp>
    </p:spTree>
    <p:extLst>
      <p:ext uri="{BB962C8B-B14F-4D97-AF65-F5344CB8AC3E}">
        <p14:creationId xmlns:p14="http://schemas.microsoft.com/office/powerpoint/2010/main" val="60516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b="1" dirty="0" smtClean="0"/>
              <a:t>2014.gada 2.pusgadā plānotās atbalsta programmas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26358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908050"/>
            <a:ext cx="8027987" cy="4832350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lv-LV" sz="2000" b="1" dirty="0"/>
              <a:t>Aktivitātes mērķis </a:t>
            </a:r>
            <a:r>
              <a:rPr lang="lv-LV" sz="2000" dirty="0" smtClean="0"/>
              <a:t>– veicināt </a:t>
            </a:r>
            <a:r>
              <a:rPr lang="lv-LV" sz="2000" dirty="0"/>
              <a:t>dzīvotspējīgu, konkurētspējīgu komersantu veidošanos un  jaunu darba vietu radīšanu Latvijā. </a:t>
            </a:r>
            <a:endParaRPr lang="lv-LV" sz="2000" dirty="0" smtClean="0"/>
          </a:p>
          <a:p>
            <a:pPr>
              <a:spcBef>
                <a:spcPts val="1800"/>
              </a:spcBef>
              <a:defRPr/>
            </a:pPr>
            <a:endParaRPr lang="lv-LV" sz="2000" dirty="0"/>
          </a:p>
          <a:p>
            <a:pPr>
              <a:spcBef>
                <a:spcPts val="0"/>
              </a:spcBef>
              <a:defRPr/>
            </a:pPr>
            <a:r>
              <a:rPr lang="lv-LV" altLang="lv-LV" sz="2000" dirty="0" smtClean="0"/>
              <a:t>ES fondu finansējums - 25 </a:t>
            </a:r>
            <a:r>
              <a:rPr lang="lv-LV" altLang="lv-LV" sz="2000" dirty="0" err="1" smtClean="0"/>
              <a:t>milj</a:t>
            </a:r>
            <a:r>
              <a:rPr lang="lv-LV" altLang="lv-LV" sz="2000" dirty="0" smtClean="0"/>
              <a:t>. EUR</a:t>
            </a:r>
            <a:endParaRPr lang="lv-LV" altLang="lv-LV" sz="2000" i="1" dirty="0" smtClean="0"/>
          </a:p>
          <a:p>
            <a:pPr>
              <a:spcBef>
                <a:spcPts val="0"/>
              </a:spcBef>
              <a:defRPr/>
            </a:pPr>
            <a:r>
              <a:rPr lang="lv-LV" altLang="lv-LV" sz="2000" dirty="0" smtClean="0"/>
              <a:t>Maksimālais finansējums reģionam 5 </a:t>
            </a:r>
            <a:r>
              <a:rPr lang="lv-LV" altLang="lv-LV" sz="2000" dirty="0" err="1" smtClean="0"/>
              <a:t>milj</a:t>
            </a:r>
            <a:r>
              <a:rPr lang="lv-LV" altLang="lv-LV" sz="2000" dirty="0" smtClean="0"/>
              <a:t>. EUR </a:t>
            </a:r>
            <a:endParaRPr lang="lv-LV" altLang="lv-LV" sz="2000" i="1" dirty="0" smtClean="0"/>
          </a:p>
          <a:p>
            <a:pPr>
              <a:spcBef>
                <a:spcPts val="0"/>
              </a:spcBef>
              <a:defRPr/>
            </a:pPr>
            <a:r>
              <a:rPr lang="lv-LV" altLang="lv-LV" sz="2000" dirty="0" smtClean="0"/>
              <a:t>Viens </a:t>
            </a:r>
            <a:r>
              <a:rPr lang="lv-LV" altLang="lv-LV" sz="2000" dirty="0"/>
              <a:t>inkubators reģionā (Kurzeme, Zemgale, Vidzeme, Latgale, Rīgas reģions)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2000" dirty="0"/>
              <a:t>Telpas pieejamas reģiona: </a:t>
            </a:r>
            <a:endParaRPr lang="lv-LV" altLang="lv-LV" sz="200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2000" dirty="0"/>
              <a:t>visās nacionālās nozīmes pilsētās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lv-LV" sz="2000" dirty="0"/>
              <a:t>vismaz 2 lielākajās reģionālās nozīmes pilsētās</a:t>
            </a:r>
          </a:p>
          <a:p>
            <a:pPr>
              <a:spcBef>
                <a:spcPts val="0"/>
              </a:spcBef>
              <a:defRPr/>
            </a:pPr>
            <a:r>
              <a:rPr lang="lv-LV" altLang="lv-LV" sz="2000" dirty="0" smtClean="0"/>
              <a:t>Programmas </a:t>
            </a:r>
            <a:r>
              <a:rPr lang="lv-LV" altLang="lv-LV" sz="2000" dirty="0"/>
              <a:t>īstenošanas periods - 5 </a:t>
            </a:r>
            <a:r>
              <a:rPr lang="lv-LV" altLang="lv-LV" sz="2000" dirty="0" smtClean="0"/>
              <a:t>gadi</a:t>
            </a:r>
            <a:endParaRPr lang="lv-LV" altLang="lv-LV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63" y="188913"/>
            <a:ext cx="8001000" cy="576262"/>
          </a:xfrm>
        </p:spPr>
        <p:txBody>
          <a:bodyPr/>
          <a:lstStyle/>
          <a:p>
            <a:pPr>
              <a:defRPr/>
            </a:pPr>
            <a:r>
              <a:rPr lang="lv-LV" dirty="0"/>
              <a:t>Reģionālie biznesa inkubatori </a:t>
            </a:r>
            <a:endParaRPr lang="lv-LV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7"/>
            <a:ext cx="8027988" cy="4905152"/>
          </a:xfrm>
        </p:spPr>
        <p:txBody>
          <a:bodyPr/>
          <a:lstStyle/>
          <a:p>
            <a:r>
              <a:rPr lang="lv-LV" altLang="lv-LV" sz="1800" b="1" dirty="0" smtClean="0"/>
              <a:t>Sasniedzamais </a:t>
            </a:r>
            <a:r>
              <a:rPr lang="lv-LV" altLang="lv-LV" sz="1800" b="1" dirty="0"/>
              <a:t>rezultāts </a:t>
            </a:r>
            <a:r>
              <a:rPr lang="lv-LV" altLang="lv-LV" sz="1800" b="1" dirty="0" smtClean="0"/>
              <a:t>– 10</a:t>
            </a:r>
            <a:r>
              <a:rPr lang="lv-LV" altLang="lv-LV" sz="1800" b="1" dirty="0"/>
              <a:t>% no pirms-inkubācijas pasākumos iesaistītajiem dalībniekiem uzsāk saimniecisko darbību</a:t>
            </a:r>
            <a:endParaRPr lang="lv-LV" altLang="lv-LV" sz="1800" dirty="0"/>
          </a:p>
          <a:p>
            <a:pPr algn="just">
              <a:spcAft>
                <a:spcPts val="600"/>
              </a:spcAft>
              <a:buClr>
                <a:srgbClr val="83A823"/>
              </a:buClr>
              <a:defRPr/>
            </a:pPr>
            <a:r>
              <a:rPr lang="lv-LV" altLang="lv-LV" sz="1800" b="1" i="1" dirty="0" smtClean="0"/>
              <a:t>Informatīvu </a:t>
            </a:r>
            <a:r>
              <a:rPr lang="lv-LV" altLang="lv-LV" sz="1800" b="1" i="1" dirty="0"/>
              <a:t>pasākumu organizēšana </a:t>
            </a:r>
            <a:r>
              <a:rPr lang="lv-LV" altLang="lv-LV" sz="1800" dirty="0"/>
              <a:t>reģiona ietvaros par uzņēmējdarbības uzsākšanas iespējām, labās prakses piemēriem un inkubatora sniegto atbalstu (12 pasākumi </a:t>
            </a:r>
            <a:r>
              <a:rPr lang="lv-LV" altLang="lv-LV" sz="1800" dirty="0" smtClean="0"/>
              <a:t>gadā)</a:t>
            </a:r>
            <a:endParaRPr lang="lv-LV" altLang="lv-LV" sz="1800" dirty="0"/>
          </a:p>
          <a:p>
            <a:pPr algn="just">
              <a:spcAft>
                <a:spcPts val="600"/>
              </a:spcAft>
              <a:buClr>
                <a:srgbClr val="83A823"/>
              </a:buClr>
              <a:defRPr/>
            </a:pPr>
            <a:r>
              <a:rPr lang="lv-LV" altLang="lv-LV" sz="1800" b="1" i="1" dirty="0"/>
              <a:t>Apmācību kursu organizēšana</a:t>
            </a:r>
            <a:r>
              <a:rPr lang="lv-LV" altLang="lv-LV" sz="1800" dirty="0"/>
              <a:t> biznesa ideju autoriem  par uzņēmējdarbības uzsākšanai būtiskām tēmām, biznesa plāna izstrādi (ar praktiskiem piemēriem) un biznesa modeļa definēšanu (3 apmācību cikli gadā)</a:t>
            </a:r>
          </a:p>
          <a:p>
            <a:pPr algn="just">
              <a:spcAft>
                <a:spcPts val="600"/>
              </a:spcAft>
              <a:buClr>
                <a:srgbClr val="83A823"/>
              </a:buClr>
              <a:defRPr/>
            </a:pPr>
            <a:r>
              <a:rPr lang="lv-LV" altLang="lv-LV" sz="1800" dirty="0"/>
              <a:t>Biznesa operatora </a:t>
            </a:r>
            <a:r>
              <a:rPr lang="lv-LV" altLang="lv-LV" sz="1800" dirty="0" err="1"/>
              <a:t>mentori</a:t>
            </a:r>
            <a:r>
              <a:rPr lang="lv-LV" altLang="lv-LV" sz="1800" dirty="0"/>
              <a:t> sniedz sagatavotā </a:t>
            </a:r>
            <a:r>
              <a:rPr lang="lv-LV" altLang="lv-LV" sz="1800" b="1" i="1" dirty="0"/>
              <a:t>biznesa plāna novērtējumu un ieteikumus</a:t>
            </a:r>
            <a:r>
              <a:rPr lang="lv-LV" altLang="lv-LV" sz="1800" dirty="0"/>
              <a:t>;</a:t>
            </a:r>
          </a:p>
          <a:p>
            <a:pPr algn="just">
              <a:spcAft>
                <a:spcPts val="600"/>
              </a:spcAft>
              <a:buClr>
                <a:srgbClr val="83A823"/>
              </a:buClr>
              <a:defRPr/>
            </a:pPr>
            <a:r>
              <a:rPr lang="lv-LV" altLang="lv-LV" sz="1800" dirty="0"/>
              <a:t>Pirms-inkubācijas laikā (4 mēneši) dalībniekiem tiek </a:t>
            </a:r>
            <a:r>
              <a:rPr lang="lv-LV" altLang="lv-LV" sz="1800" b="1" i="1" dirty="0"/>
              <a:t>nodrošinātas telpas un dators</a:t>
            </a:r>
            <a:endParaRPr lang="lv-LV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Pirms-inkubācija</a:t>
            </a:r>
            <a:r>
              <a:rPr lang="lv-LV" sz="3600" dirty="0"/>
              <a:t/>
            </a:r>
            <a:br>
              <a:rPr lang="lv-LV" sz="3600" dirty="0"/>
            </a:b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11040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9"/>
            <a:ext cx="8027988" cy="4977160"/>
          </a:xfrm>
        </p:spPr>
        <p:txBody>
          <a:bodyPr/>
          <a:lstStyle/>
          <a:p>
            <a:r>
              <a:rPr lang="lv-LV" sz="1800" dirty="0" smtClean="0"/>
              <a:t>Maksimālais </a:t>
            </a:r>
            <a:r>
              <a:rPr lang="lv-LV" sz="1800" dirty="0"/>
              <a:t>atbalsta apjoms </a:t>
            </a:r>
            <a:r>
              <a:rPr lang="lv-LV" sz="1800" dirty="0" smtClean="0"/>
              <a:t>150 </a:t>
            </a:r>
            <a:r>
              <a:rPr lang="lv-LV" sz="1800" dirty="0"/>
              <a:t>000 EUR</a:t>
            </a:r>
          </a:p>
          <a:p>
            <a:r>
              <a:rPr lang="lv-LV" sz="1800" dirty="0" smtClean="0"/>
              <a:t>Rīcības </a:t>
            </a:r>
            <a:r>
              <a:rPr lang="lv-LV" sz="1800" dirty="0"/>
              <a:t>plāna un sasniedzamo rādītāju definēšana pirms inkubācijas</a:t>
            </a:r>
          </a:p>
          <a:p>
            <a:r>
              <a:rPr lang="lv-LV" sz="1800" dirty="0" smtClean="0"/>
              <a:t>Inkubācija </a:t>
            </a:r>
            <a:r>
              <a:rPr lang="lv-LV" sz="1800" dirty="0"/>
              <a:t>līdz 2 gadiem</a:t>
            </a:r>
          </a:p>
          <a:p>
            <a:r>
              <a:rPr lang="lv-LV" sz="1800" dirty="0"/>
              <a:t>Virtuālā inkubācija (</a:t>
            </a:r>
            <a:r>
              <a:rPr lang="lv-LV" sz="1800" dirty="0" err="1"/>
              <a:t>t.i</a:t>
            </a:r>
            <a:r>
              <a:rPr lang="lv-LV" sz="1800" dirty="0"/>
              <a:t>., visiem inkubējamiem nav jāatrodas </a:t>
            </a:r>
            <a:r>
              <a:rPr lang="lv-LV" sz="1800" dirty="0" smtClean="0"/>
              <a:t>biznesa inkubatora telpās)</a:t>
            </a:r>
          </a:p>
          <a:p>
            <a:r>
              <a:rPr lang="lv-LV" sz="1800" b="1" dirty="0" smtClean="0"/>
              <a:t>Prasības inkubējamiem komersantiem: </a:t>
            </a:r>
          </a:p>
          <a:p>
            <a:pPr lvl="1"/>
            <a:r>
              <a:rPr lang="lv-LV" sz="1800" dirty="0"/>
              <a:t>Dzīvotspējīgs biznesa plāns</a:t>
            </a:r>
          </a:p>
          <a:p>
            <a:pPr lvl="1"/>
            <a:r>
              <a:rPr lang="lv-LV" sz="1800" dirty="0"/>
              <a:t>Saimniecisko darbību veic attiecīgā reģionā</a:t>
            </a:r>
          </a:p>
          <a:p>
            <a:pPr lvl="1"/>
            <a:r>
              <a:rPr lang="lv-LV" sz="1800" dirty="0"/>
              <a:t>Nav saistīts ar BI operatoru</a:t>
            </a:r>
          </a:p>
          <a:p>
            <a:pPr lvl="1"/>
            <a:r>
              <a:rPr lang="lv-LV" sz="1800" dirty="0"/>
              <a:t>Dibinātāji nav komersanti vai fiziskas personas, kurām  pieder citas komercsabiedrības</a:t>
            </a:r>
          </a:p>
          <a:p>
            <a:pPr lvl="1"/>
            <a:endParaRPr lang="lv-LV" sz="1600" dirty="0"/>
          </a:p>
          <a:p>
            <a:endParaRPr lang="lv-LV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Inkubācija</a:t>
            </a: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3889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7"/>
            <a:ext cx="8027988" cy="4905152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lv-LV" altLang="lv-LV" sz="1800" dirty="0"/>
              <a:t>Atbalsta veids: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lv-LV" altLang="lv-LV" sz="1600" dirty="0">
                <a:ea typeface="+mn-ea"/>
                <a:cs typeface="+mn-cs"/>
              </a:rPr>
              <a:t>Aizdevums 100% apmērā no būvniecības un uzraudzības izmaksām (</a:t>
            </a:r>
            <a:r>
              <a:rPr lang="lv-LV" sz="1600" dirty="0">
                <a:ea typeface="+mn-ea"/>
                <a:cs typeface="+mn-cs"/>
              </a:rPr>
              <a:t>zemas procentu likmes – 2%)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lv-LV" altLang="lv-LV" sz="1600" dirty="0">
                <a:ea typeface="+mn-ea"/>
                <a:cs typeface="+mn-cs"/>
              </a:rPr>
              <a:t>Atbalstāmi energoefektivitātes pasākumi ēkās (</a:t>
            </a:r>
            <a:r>
              <a:rPr lang="lv-LV" sz="1600" dirty="0">
                <a:ea typeface="+mn-ea"/>
                <a:cs typeface="+mn-cs"/>
              </a:rPr>
              <a:t>ēku </a:t>
            </a:r>
            <a:r>
              <a:rPr lang="lv-LV" sz="1600" dirty="0" err="1">
                <a:ea typeface="+mn-ea"/>
                <a:cs typeface="+mn-cs"/>
              </a:rPr>
              <a:t>energosertifikācija</a:t>
            </a:r>
            <a:r>
              <a:rPr lang="lv-LV" sz="1600" dirty="0">
                <a:ea typeface="+mn-ea"/>
                <a:cs typeface="+mn-cs"/>
              </a:rPr>
              <a:t> un būvdarbi energoefektivitātes palielināšanai (norobežojošo konstrukciju siltināšana, ēkas </a:t>
            </a:r>
            <a:r>
              <a:rPr lang="lv-LV" sz="1600" dirty="0" err="1">
                <a:ea typeface="+mn-ea"/>
                <a:cs typeface="+mn-cs"/>
              </a:rPr>
              <a:t>inženiersistēmu</a:t>
            </a:r>
            <a:r>
              <a:rPr lang="lv-LV" sz="1600" dirty="0">
                <a:ea typeface="+mn-ea"/>
                <a:cs typeface="+mn-cs"/>
              </a:rPr>
              <a:t> rekonstrukcija, rekuperācijas, enerģijas kontroles un vadības iekārtu uzstādīšana, tai skaitā viedie skaitītāji)</a:t>
            </a:r>
            <a:r>
              <a:rPr lang="lv-LV" altLang="lv-LV" sz="1600" dirty="0">
                <a:ea typeface="+mn-ea"/>
                <a:cs typeface="+mn-cs"/>
              </a:rPr>
              <a:t>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lv-LV" altLang="lv-LV" sz="1600" dirty="0">
                <a:ea typeface="+mn-ea"/>
                <a:cs typeface="+mn-cs"/>
              </a:rPr>
              <a:t>Aizdevuma pamatsummas dzēšana līdz 35%, ja sasniegts noteikts energoefektivitātes līmenis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lv-LV" altLang="lv-LV" sz="1600" dirty="0">
                <a:ea typeface="+mn-ea"/>
                <a:cs typeface="+mn-cs"/>
              </a:rPr>
              <a:t>Konsultatīvais atbalsts: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lv-LV" sz="1600" dirty="0">
                <a:ea typeface="+mn-ea"/>
                <a:cs typeface="+mn-cs"/>
              </a:rPr>
              <a:t>Veic konsultatīvo funkciju projekta dokumentācijas sagatavošanā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lv-LV" sz="1600" dirty="0">
                <a:ea typeface="+mn-ea"/>
                <a:cs typeface="+mn-cs"/>
              </a:rPr>
              <a:t>Nodrošina atbalstu projekta īstenošanas laikā</a:t>
            </a:r>
          </a:p>
          <a:p>
            <a:pPr algn="just">
              <a:spcBef>
                <a:spcPts val="600"/>
              </a:spcBef>
            </a:pPr>
            <a:endParaRPr lang="lv-LV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Dzīvojamo ēku energoefektivitāte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 bwMode="auto">
          <a:xfrm>
            <a:off x="500063" y="260350"/>
            <a:ext cx="800100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lv-LV" sz="2000" dirty="0"/>
              <a:t>Dzīvojamo ēku energoefektivitāte </a:t>
            </a:r>
            <a:r>
              <a:rPr lang="lv-LV" sz="2000" dirty="0" smtClean="0"/>
              <a:t>– p</a:t>
            </a:r>
            <a:r>
              <a:rPr lang="lv-LV" altLang="lv-LV" sz="2000" kern="0" dirty="0" smtClean="0"/>
              <a:t>rojekta īstenošanas posmi</a:t>
            </a:r>
          </a:p>
        </p:txBody>
      </p:sp>
      <p:sp>
        <p:nvSpPr>
          <p:cNvPr id="8" name="Rectangle 7"/>
          <p:cNvSpPr/>
          <p:nvPr/>
        </p:nvSpPr>
        <p:spPr>
          <a:xfrm>
            <a:off x="2482850" y="836613"/>
            <a:ext cx="3889375" cy="70485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Pilnvarotā persona sagatavo tehnisko dokumentāciju – </a:t>
            </a:r>
            <a:r>
              <a:rPr lang="lv-LV" sz="12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energoaudits</a:t>
            </a:r>
            <a:r>
              <a:rPr lang="lv-LV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, tehniskais projekts/vienkāršotās renovācijas dokumentācija</a:t>
            </a:r>
          </a:p>
        </p:txBody>
      </p:sp>
      <p:sp>
        <p:nvSpPr>
          <p:cNvPr id="9" name="Rectangle 8"/>
          <p:cNvSpPr/>
          <p:nvPr/>
        </p:nvSpPr>
        <p:spPr>
          <a:xfrm>
            <a:off x="2843213" y="2655888"/>
            <a:ext cx="3168650" cy="5619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Pilnvarotā persona  atlasa būvnieku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43213" y="1831975"/>
            <a:ext cx="3168650" cy="560388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Pilnvarotā persona saskaņo tehnisko dokumentāciju ar EE fondu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43213" y="4249738"/>
            <a:ext cx="3168650" cy="5619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Pilnvarotā persona īsteno projektu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39975" y="5076825"/>
            <a:ext cx="4032250" cy="560388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1 apkures sezonu pēc projekta īstenošanas  projekta īstenotājs saņem aizdevuma pamatsummas samazinājumu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43213" y="3457575"/>
            <a:ext cx="3168650" cy="5619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Pilnvarotā persona piesakās aizdevumam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356100" y="3217863"/>
            <a:ext cx="0" cy="2397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56100" y="4010025"/>
            <a:ext cx="0" cy="2397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364038" y="4835525"/>
            <a:ext cx="0" cy="2413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313238" y="1541463"/>
            <a:ext cx="0" cy="290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33875" y="2414588"/>
            <a:ext cx="0" cy="2413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0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>
          <a:xfrm>
            <a:off x="250825" y="1628800"/>
            <a:ext cx="8569325" cy="367109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charset="2"/>
              <a:buNone/>
            </a:pPr>
            <a:endParaRPr lang="en-US" sz="1800" noProof="0" dirty="0" smtClean="0">
              <a:ea typeface="ＭＳ Ｐゴシック" charset="-128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charset="2"/>
              <a:buNone/>
            </a:pPr>
            <a:r>
              <a:rPr lang="lv-LV" sz="4400" dirty="0" smtClean="0">
                <a:ea typeface="ＭＳ Ｐゴシック" charset="-128"/>
              </a:rPr>
              <a:t>Laiks jautājumiem</a:t>
            </a:r>
            <a:r>
              <a:rPr lang="lv-LV" sz="4400" noProof="0" dirty="0" smtClean="0">
                <a:ea typeface="ＭＳ Ｐゴシック" charset="-128"/>
              </a:rPr>
              <a:t>!</a:t>
            </a:r>
            <a:endParaRPr lang="en-US" sz="4400" noProof="0" dirty="0" smtClean="0">
              <a:ea typeface="ＭＳ Ｐゴシック" charset="-128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charset="2"/>
              <a:buNone/>
            </a:pPr>
            <a:endParaRPr lang="en-US" sz="4400" noProof="0" dirty="0" smtClean="0">
              <a:ea typeface="ＭＳ Ｐゴシック" charset="-128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charset="2"/>
              <a:buNone/>
            </a:pPr>
            <a:endParaRPr lang="en-US" sz="4400" noProof="0" dirty="0">
              <a:ea typeface="ＭＳ Ｐゴシック" charset="-128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95536" y="4437112"/>
            <a:ext cx="6696075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lv-LV" sz="1200" b="1" dirty="0" smtClean="0">
                <a:latin typeface="Century Gothic" pitchFamily="34" charset="0"/>
              </a:rPr>
              <a:t>Ekonomikas ministrija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lv-LV" sz="1200" b="1" dirty="0" smtClean="0">
                <a:latin typeface="Century Gothic" pitchFamily="34" charset="0"/>
              </a:rPr>
              <a:t>Adrese</a:t>
            </a:r>
            <a:r>
              <a:rPr lang="lv-LV" sz="1200" b="1" dirty="0">
                <a:latin typeface="Century Gothic" pitchFamily="34" charset="0"/>
              </a:rPr>
              <a:t>: Brīvības iela 55, Rīga, LV-1519</a:t>
            </a:r>
            <a:br>
              <a:rPr lang="lv-LV" sz="1200" b="1" dirty="0">
                <a:latin typeface="Century Gothic" pitchFamily="34" charset="0"/>
              </a:rPr>
            </a:br>
            <a:r>
              <a:rPr lang="lv-LV" sz="1200" b="1" dirty="0">
                <a:latin typeface="Century Gothic" pitchFamily="34" charset="0"/>
              </a:rPr>
              <a:t>Tālrunis: </a:t>
            </a:r>
            <a:r>
              <a:rPr lang="lv-LV" sz="1200" b="1" dirty="0" smtClean="0">
                <a:latin typeface="Century Gothic" pitchFamily="34" charset="0"/>
              </a:rPr>
              <a:t>67013100</a:t>
            </a:r>
            <a:r>
              <a:rPr lang="lv-LV" sz="1200" b="1" dirty="0">
                <a:latin typeface="Century Gothic" pitchFamily="34" charset="0"/>
              </a:rPr>
              <a:t/>
            </a:r>
            <a:br>
              <a:rPr lang="lv-LV" sz="1200" b="1" dirty="0">
                <a:latin typeface="Century Gothic" pitchFamily="34" charset="0"/>
              </a:rPr>
            </a:br>
            <a:r>
              <a:rPr lang="lv-LV" sz="1200" b="1" dirty="0">
                <a:latin typeface="Century Gothic" pitchFamily="34" charset="0"/>
              </a:rPr>
              <a:t>Fakss: 67280882</a:t>
            </a:r>
            <a:br>
              <a:rPr lang="lv-LV" sz="1200" b="1" dirty="0">
                <a:latin typeface="Century Gothic" pitchFamily="34" charset="0"/>
              </a:rPr>
            </a:br>
            <a:r>
              <a:rPr lang="lv-LV" sz="1200" b="1" dirty="0">
                <a:latin typeface="Century Gothic" pitchFamily="34" charset="0"/>
              </a:rPr>
              <a:t>E-pasts:</a:t>
            </a:r>
            <a:r>
              <a:rPr lang="lv-LV" sz="1200" b="1" dirty="0">
                <a:solidFill>
                  <a:srgbClr val="83D7EA"/>
                </a:solidFill>
                <a:latin typeface="Century Gothic" pitchFamily="34" charset="0"/>
              </a:rPr>
              <a:t> </a:t>
            </a:r>
            <a:r>
              <a:rPr lang="lv-LV" sz="1200" b="1" dirty="0" err="1">
                <a:solidFill>
                  <a:srgbClr val="83D7EA"/>
                </a:solidFill>
                <a:latin typeface="Century Gothic" pitchFamily="34" charset="0"/>
                <a:hlinkClick r:id="rId3"/>
              </a:rPr>
              <a:t>pasts@em.gov.lv</a:t>
            </a:r>
            <a:endParaRPr lang="lv-LV" sz="1200" b="1" dirty="0">
              <a:solidFill>
                <a:srgbClr val="83D7EA"/>
              </a:solidFill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lv-LV" sz="1200" b="1" dirty="0">
                <a:latin typeface="Century Gothic" pitchFamily="34" charset="0"/>
              </a:rPr>
              <a:t>Mājas lapa: </a:t>
            </a:r>
            <a:r>
              <a:rPr lang="lv-LV" sz="1200" b="1" dirty="0" err="1">
                <a:latin typeface="Century Gothic" pitchFamily="34" charset="0"/>
                <a:hlinkClick r:id="rId4"/>
              </a:rPr>
              <a:t>www.em.gov.lv</a:t>
            </a:r>
            <a:endParaRPr lang="lv-LV" sz="1200" b="1" dirty="0"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AU" sz="1200" b="1" dirty="0">
                <a:latin typeface="Century Gothic" pitchFamily="34" charset="0"/>
              </a:rPr>
              <a:t>Twitter: @</a:t>
            </a:r>
            <a:r>
              <a:rPr lang="en-AU" sz="1200" b="1" dirty="0" err="1">
                <a:latin typeface="Century Gothic" pitchFamily="34" charset="0"/>
              </a:rPr>
              <a:t>EM_gov_lv</a:t>
            </a:r>
            <a:r>
              <a:rPr lang="en-AU" sz="1200" b="1" dirty="0">
                <a:latin typeface="Century Gothic" pitchFamily="34" charset="0"/>
              </a:rPr>
              <a:t>, @</a:t>
            </a:r>
            <a:r>
              <a:rPr lang="en-AU" sz="1200" b="1" dirty="0" err="1">
                <a:latin typeface="Century Gothic" pitchFamily="34" charset="0"/>
              </a:rPr>
              <a:t>siltinam</a:t>
            </a:r>
            <a:endParaRPr lang="lv-LV" sz="1200" b="1" dirty="0">
              <a:latin typeface="Century Gothic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AU" sz="1200" b="1" dirty="0" err="1">
                <a:latin typeface="Century Gothic" pitchFamily="34" charset="0"/>
              </a:rPr>
              <a:t>Youtube</a:t>
            </a:r>
            <a:r>
              <a:rPr lang="en-AU" sz="1200" b="1" dirty="0">
                <a:latin typeface="Century Gothic" pitchFamily="34" charset="0"/>
              </a:rPr>
              <a:t>: </a:t>
            </a:r>
            <a:r>
              <a:rPr lang="en-AU" sz="1200" b="1" u="sng" dirty="0">
                <a:latin typeface="Century Gothic" pitchFamily="34" charset="0"/>
                <a:hlinkClick r:id="rId5"/>
              </a:rPr>
              <a:t>http://www.youtube.com/ekonomikasministrija</a:t>
            </a:r>
            <a:endParaRPr lang="lv-LV" sz="12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/>
              <a:t>Ekonomikas ministrijas </a:t>
            </a:r>
            <a:r>
              <a:rPr lang="lv-LV" sz="2400" dirty="0" err="1"/>
              <a:t>pārziņā</a:t>
            </a:r>
            <a:r>
              <a:rPr lang="lv-LV" sz="2400" dirty="0"/>
              <a:t> esošo </a:t>
            </a:r>
            <a:r>
              <a:rPr lang="lv-LV" sz="2400" dirty="0" smtClean="0"/>
              <a:t>programmu </a:t>
            </a:r>
            <a:r>
              <a:rPr lang="lv-LV" sz="2400" dirty="0"/>
              <a:t>ES fondu finansējums, </a:t>
            </a:r>
            <a:r>
              <a:rPr lang="lv-LV" sz="2400" dirty="0" err="1"/>
              <a:t>milj</a:t>
            </a:r>
            <a:r>
              <a:rPr lang="lv-LV" sz="2400" dirty="0"/>
              <a:t>. </a:t>
            </a:r>
            <a:r>
              <a:rPr lang="lv-LV" sz="2400" dirty="0" smtClean="0"/>
              <a:t>EUR</a:t>
            </a:r>
            <a:endParaRPr lang="lv-LV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273834"/>
              </p:ext>
            </p:extLst>
          </p:nvPr>
        </p:nvGraphicFramePr>
        <p:xfrm>
          <a:off x="467544" y="980728"/>
          <a:ext cx="8676456" cy="4639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682592"/>
              </p:ext>
            </p:extLst>
          </p:nvPr>
        </p:nvGraphicFramePr>
        <p:xfrm>
          <a:off x="899591" y="1916832"/>
          <a:ext cx="8136905" cy="386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885856"/>
              </p:ext>
            </p:extLst>
          </p:nvPr>
        </p:nvGraphicFramePr>
        <p:xfrm>
          <a:off x="755576" y="1628800"/>
          <a:ext cx="7632848" cy="423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90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lv-LV" sz="2400" b="1" dirty="0" smtClean="0"/>
              <a:t>Pētniecība un inovācijas </a:t>
            </a:r>
            <a:endParaRPr lang="lv-LV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9"/>
            <a:ext cx="8027988" cy="4977160"/>
          </a:xfrm>
        </p:spPr>
        <p:txBody>
          <a:bodyPr/>
          <a:lstStyle/>
          <a:p>
            <a:pPr algn="just"/>
            <a:r>
              <a:rPr lang="lv-LV" sz="2400" dirty="0" smtClean="0"/>
              <a:t>Ierobežota pētniecības un inovācijas kapacitāte uzņēmumos</a:t>
            </a:r>
          </a:p>
          <a:p>
            <a:pPr algn="just"/>
            <a:r>
              <a:rPr lang="lv-LV" sz="2400" dirty="0" smtClean="0"/>
              <a:t>Zems privātā sektora investīciju līmenis pētniecībā un attīstībā (P&amp;A) (24% no kopējām P&amp;A investīcijām (2012))</a:t>
            </a:r>
          </a:p>
          <a:p>
            <a:pPr algn="just"/>
            <a:r>
              <a:rPr lang="lv-LV" sz="2400" dirty="0" smtClean="0"/>
              <a:t>Zems inovatīvu un tehnoloģiski intensīvu komersantu īpatsvars, tai skaitā uzņēmējdarbības uzsācējiem </a:t>
            </a:r>
          </a:p>
          <a:p>
            <a:pPr algn="just"/>
            <a:r>
              <a:rPr lang="lv-LV" sz="2400" dirty="0" smtClean="0"/>
              <a:t>Nepietiekama tehnoloģiju pārneses un </a:t>
            </a:r>
            <a:r>
              <a:rPr lang="lv-LV" sz="2400" dirty="0" err="1" smtClean="0"/>
              <a:t>komercializācijas</a:t>
            </a:r>
            <a:r>
              <a:rPr lang="lv-LV" sz="2400" dirty="0" smtClean="0"/>
              <a:t> kapacitāte zinātniskajās institūcijās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Izaicinājumi	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247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9"/>
            <a:ext cx="8027988" cy="4977160"/>
          </a:xfrm>
        </p:spPr>
        <p:txBody>
          <a:bodyPr/>
          <a:lstStyle/>
          <a:p>
            <a:r>
              <a:rPr lang="lv-LV" sz="2400" dirty="0"/>
              <a:t>Kompetences centri (72.2 </a:t>
            </a:r>
            <a:r>
              <a:rPr lang="lv-LV" sz="2400" dirty="0" err="1"/>
              <a:t>milj</a:t>
            </a:r>
            <a:r>
              <a:rPr lang="lv-LV" sz="2400" dirty="0"/>
              <a:t>. EUR)</a:t>
            </a:r>
          </a:p>
          <a:p>
            <a:r>
              <a:rPr lang="lv-LV" sz="2400" dirty="0"/>
              <a:t>Inovācijas </a:t>
            </a:r>
            <a:r>
              <a:rPr lang="lv-LV" sz="2400" dirty="0" err="1"/>
              <a:t>vaučeri</a:t>
            </a:r>
            <a:r>
              <a:rPr lang="lv-LV" sz="2400" dirty="0"/>
              <a:t> </a:t>
            </a:r>
            <a:r>
              <a:rPr lang="lv-LV" sz="2400" dirty="0" smtClean="0"/>
              <a:t>maziem un vidējiem komersantiem (7 </a:t>
            </a:r>
            <a:r>
              <a:rPr lang="lv-LV" sz="2400" dirty="0" err="1"/>
              <a:t>milj</a:t>
            </a:r>
            <a:r>
              <a:rPr lang="lv-LV" sz="2400" dirty="0"/>
              <a:t>. EUR)</a:t>
            </a:r>
          </a:p>
          <a:p>
            <a:r>
              <a:rPr lang="lv-LV" sz="2400" dirty="0"/>
              <a:t>Tehnoloģiju pārneses sistēma (49.5 </a:t>
            </a:r>
            <a:r>
              <a:rPr lang="lv-LV" sz="2400" dirty="0" err="1"/>
              <a:t>milj</a:t>
            </a:r>
            <a:r>
              <a:rPr lang="lv-LV" sz="2400" dirty="0"/>
              <a:t>. EUR)</a:t>
            </a:r>
          </a:p>
          <a:p>
            <a:r>
              <a:rPr lang="lv-LV" sz="2400" dirty="0"/>
              <a:t>Tehnoloģiju inkubatori (20 </a:t>
            </a:r>
            <a:r>
              <a:rPr lang="lv-LV" sz="2400" dirty="0" err="1"/>
              <a:t>milj</a:t>
            </a:r>
            <a:r>
              <a:rPr lang="lv-LV" sz="2400" dirty="0"/>
              <a:t>. EUR)</a:t>
            </a:r>
          </a:p>
          <a:p>
            <a:r>
              <a:rPr lang="lv-LV" sz="2400" dirty="0"/>
              <a:t>Agrīnās stadijas riska kapitāls (40 </a:t>
            </a:r>
            <a:r>
              <a:rPr lang="lv-LV" sz="2400" dirty="0" err="1"/>
              <a:t>milj</a:t>
            </a:r>
            <a:r>
              <a:rPr lang="lv-LV" sz="2400" dirty="0"/>
              <a:t>. EUR)</a:t>
            </a:r>
          </a:p>
          <a:p>
            <a:r>
              <a:rPr lang="lv-LV" sz="2400" dirty="0"/>
              <a:t>Inovācijas motivācijas programma (4.8 </a:t>
            </a:r>
            <a:r>
              <a:rPr lang="lv-LV" sz="2400" dirty="0" err="1"/>
              <a:t>milj</a:t>
            </a:r>
            <a:r>
              <a:rPr lang="lv-LV" sz="2400" dirty="0"/>
              <a:t>. EUR)</a:t>
            </a:r>
          </a:p>
          <a:p>
            <a:pPr algn="just"/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Plānotās atbalsta programmas </a:t>
            </a:r>
          </a:p>
        </p:txBody>
      </p:sp>
    </p:spTree>
    <p:extLst>
      <p:ext uri="{BB962C8B-B14F-4D97-AF65-F5344CB8AC3E}">
        <p14:creationId xmlns:p14="http://schemas.microsoft.com/office/powerpoint/2010/main" val="18918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b="1" dirty="0" smtClean="0"/>
              <a:t>MVK konkurētspējas veicināšana 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26143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9"/>
            <a:ext cx="8027988" cy="4977160"/>
          </a:xfrm>
        </p:spPr>
        <p:txBody>
          <a:bodyPr/>
          <a:lstStyle/>
          <a:p>
            <a:pPr algn="just"/>
            <a:r>
              <a:rPr lang="lv-LV" sz="2400" dirty="0" smtClean="0"/>
              <a:t>Ekonomikas transformācija uz tirgojamiem sektoriem un augstāku produktivitāti </a:t>
            </a:r>
          </a:p>
          <a:p>
            <a:pPr algn="just"/>
            <a:r>
              <a:rPr lang="lv-LV" sz="2400" dirty="0" smtClean="0"/>
              <a:t>Palielināt eksporta īpatsvaru tautsaimniecībā, jo eksports ir galvenais izaugsmes virzītājspēks </a:t>
            </a:r>
          </a:p>
          <a:p>
            <a:pPr algn="just"/>
            <a:r>
              <a:rPr lang="lv-LV" sz="2400" dirty="0" smtClean="0"/>
              <a:t>Veicināt finansējuma pieejamību dzīvotspējīgiem projektiem</a:t>
            </a:r>
          </a:p>
          <a:p>
            <a:pPr algn="just"/>
            <a:r>
              <a:rPr lang="lv-LV" sz="2400" dirty="0" smtClean="0"/>
              <a:t>Attīstīt specifiskas tūrisma nišas ar konkurētspējas priekšrocību un izaugsmes potenciālu </a:t>
            </a:r>
          </a:p>
          <a:p>
            <a:pPr algn="just"/>
            <a:r>
              <a:rPr lang="lv-LV" sz="2400" dirty="0" smtClean="0"/>
              <a:t>Veicināt MVK konkurētspēju un specializāciju ārpus Rīgas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Izaicinājumi</a:t>
            </a:r>
          </a:p>
        </p:txBody>
      </p:sp>
    </p:spTree>
    <p:extLst>
      <p:ext uri="{BB962C8B-B14F-4D97-AF65-F5344CB8AC3E}">
        <p14:creationId xmlns:p14="http://schemas.microsoft.com/office/powerpoint/2010/main" val="42737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980729"/>
            <a:ext cx="8568952" cy="4977160"/>
          </a:xfrm>
        </p:spPr>
        <p:txBody>
          <a:bodyPr/>
          <a:lstStyle/>
          <a:p>
            <a:pPr lvl="0" algn="just"/>
            <a:endParaRPr lang="lv-LV" sz="2000" b="1" dirty="0" smtClean="0"/>
          </a:p>
          <a:p>
            <a:pPr algn="just"/>
            <a:r>
              <a:rPr lang="lv-LV" sz="2200" dirty="0" smtClean="0"/>
              <a:t>Aizdevumi, </a:t>
            </a:r>
            <a:r>
              <a:rPr lang="lv-LV" sz="2200" dirty="0" err="1" smtClean="0"/>
              <a:t>t.sk</a:t>
            </a:r>
            <a:r>
              <a:rPr lang="lv-LV" sz="2200" dirty="0" smtClean="0"/>
              <a:t>. </a:t>
            </a:r>
            <a:r>
              <a:rPr lang="lv-LV" sz="2200" dirty="0" err="1" smtClean="0"/>
              <a:t>mikrokredīti</a:t>
            </a:r>
            <a:r>
              <a:rPr lang="lv-LV" sz="2200" dirty="0" smtClean="0"/>
              <a:t>, garantijas</a:t>
            </a:r>
            <a:r>
              <a:rPr lang="lv-LV" sz="2200" dirty="0"/>
              <a:t> </a:t>
            </a:r>
            <a:r>
              <a:rPr lang="lv-LV" sz="2200" dirty="0" smtClean="0"/>
              <a:t>(66.4 </a:t>
            </a:r>
            <a:r>
              <a:rPr lang="lv-LV" sz="2200" dirty="0" err="1" smtClean="0"/>
              <a:t>milj</a:t>
            </a:r>
            <a:r>
              <a:rPr lang="lv-LV" sz="2200" dirty="0" smtClean="0"/>
              <a:t>. EUR)</a:t>
            </a:r>
          </a:p>
          <a:p>
            <a:pPr algn="just"/>
            <a:r>
              <a:rPr lang="lv-LV" sz="2200" b="1" dirty="0"/>
              <a:t>Biznesa inkubatori (31 </a:t>
            </a:r>
            <a:r>
              <a:rPr lang="lv-LV" sz="2200" b="1" dirty="0" err="1"/>
              <a:t>milj</a:t>
            </a:r>
            <a:r>
              <a:rPr lang="lv-LV" sz="2200" b="1" dirty="0"/>
              <a:t>. EUR)</a:t>
            </a:r>
          </a:p>
          <a:p>
            <a:pPr algn="just"/>
            <a:r>
              <a:rPr lang="lv-LV" sz="2200" b="1" dirty="0" smtClean="0"/>
              <a:t>Industriālo zonu un telpu attīstība (51.8 </a:t>
            </a:r>
            <a:r>
              <a:rPr lang="lv-LV" sz="2200" b="1" dirty="0" err="1" smtClean="0"/>
              <a:t>milj</a:t>
            </a:r>
            <a:r>
              <a:rPr lang="lv-LV" sz="2200" b="1" dirty="0" smtClean="0"/>
              <a:t>. EUR)</a:t>
            </a:r>
          </a:p>
          <a:p>
            <a:pPr algn="just"/>
            <a:r>
              <a:rPr lang="lv-LV" sz="2200" dirty="0" smtClean="0"/>
              <a:t>Klasteru </a:t>
            </a:r>
            <a:r>
              <a:rPr lang="lv-LV" sz="2200" dirty="0"/>
              <a:t>iniciatīvas (6.2 </a:t>
            </a:r>
            <a:r>
              <a:rPr lang="lv-LV" sz="2200" dirty="0" err="1"/>
              <a:t>milj</a:t>
            </a:r>
            <a:r>
              <a:rPr lang="lv-LV" sz="2200" dirty="0"/>
              <a:t>. EUR)</a:t>
            </a:r>
          </a:p>
          <a:p>
            <a:pPr algn="just"/>
            <a:r>
              <a:rPr lang="lv-LV" sz="2200" b="1" dirty="0" smtClean="0"/>
              <a:t>Ārējo tirgu apguve un starptautiskā konkurētspēja (31.8 </a:t>
            </a:r>
            <a:r>
              <a:rPr lang="lv-LV" sz="2200" b="1" dirty="0" err="1" smtClean="0"/>
              <a:t>milj</a:t>
            </a:r>
            <a:r>
              <a:rPr lang="lv-LV" sz="2200" b="1" dirty="0" smtClean="0"/>
              <a:t>. EUR)</a:t>
            </a:r>
            <a:endParaRPr lang="lv-LV" sz="2200" b="1" dirty="0"/>
          </a:p>
          <a:p>
            <a:pPr algn="just"/>
            <a:r>
              <a:rPr lang="lv-LV" sz="2200" dirty="0"/>
              <a:t>Partnerībā organizētas nodarbināto apmācības (29.9 </a:t>
            </a:r>
            <a:r>
              <a:rPr lang="lv-LV" sz="2200" dirty="0" err="1"/>
              <a:t>milj</a:t>
            </a:r>
            <a:r>
              <a:rPr lang="lv-LV" sz="2200" dirty="0"/>
              <a:t>. EUR)</a:t>
            </a:r>
          </a:p>
          <a:p>
            <a:pPr algn="just"/>
            <a:r>
              <a:rPr lang="lv-LV" sz="2200" b="1" dirty="0" smtClean="0"/>
              <a:t>Tūrisma </a:t>
            </a:r>
            <a:r>
              <a:rPr lang="lv-LV" sz="2200" b="1" dirty="0"/>
              <a:t>mārketings un pasākumu piesaistes veicināšana (20 </a:t>
            </a:r>
            <a:r>
              <a:rPr lang="lv-LV" sz="2200" b="1" dirty="0" err="1"/>
              <a:t>milj</a:t>
            </a:r>
            <a:r>
              <a:rPr lang="lv-LV" sz="2200" b="1" dirty="0"/>
              <a:t>. EUR)</a:t>
            </a:r>
            <a:endParaRPr lang="en-US" sz="2200" b="1" dirty="0"/>
          </a:p>
          <a:p>
            <a:pPr algn="just"/>
            <a:endParaRPr lang="lv-LV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Plānotās atbalsta programmas </a:t>
            </a:r>
            <a:r>
              <a:rPr lang="lv-LV" dirty="0" smtClean="0"/>
              <a:t>konkurētspējas veicināšanai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521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b="1" dirty="0" smtClean="0"/>
              <a:t>Energoefektivitāte un enerģētika 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11553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Custom 1">
      <a:dk1>
        <a:srgbClr val="005374"/>
      </a:dk1>
      <a:lt1>
        <a:srgbClr val="FFFFFF"/>
      </a:lt1>
      <a:dk2>
        <a:srgbClr val="005374"/>
      </a:dk2>
      <a:lt2>
        <a:srgbClr val="FFFFFF"/>
      </a:lt2>
      <a:accent1>
        <a:srgbClr val="007492"/>
      </a:accent1>
      <a:accent2>
        <a:srgbClr val="DAEDA9"/>
      </a:accent2>
      <a:accent3>
        <a:srgbClr val="89993A"/>
      </a:accent3>
      <a:accent4>
        <a:srgbClr val="00492B"/>
      </a:accent4>
      <a:accent5>
        <a:srgbClr val="004F7F"/>
      </a:accent5>
      <a:accent6>
        <a:srgbClr val="B9D416"/>
      </a:accent6>
      <a:hlink>
        <a:srgbClr val="FF9900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4466</TotalTime>
  <Words>703</Words>
  <Application>Microsoft Office PowerPoint</Application>
  <PresentationFormat>On-screen Show (4:3)</PresentationFormat>
  <Paragraphs>94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Profile</vt:lpstr>
      <vt:lpstr>EM plānotās ES fondu aktivitātes 2014-2020 </vt:lpstr>
      <vt:lpstr>Ekonomikas ministrijas pārziņā esošo programmu ES fondu finansējums, milj. EUR</vt:lpstr>
      <vt:lpstr>PowerPoint Presentation</vt:lpstr>
      <vt:lpstr>Izaicinājumi </vt:lpstr>
      <vt:lpstr>Plānotās atbalsta programmas </vt:lpstr>
      <vt:lpstr>PowerPoint Presentation</vt:lpstr>
      <vt:lpstr>Izaicinājumi</vt:lpstr>
      <vt:lpstr>Plānotās atbalsta programmas konkurētspējas veicināšanai </vt:lpstr>
      <vt:lpstr>PowerPoint Presentation</vt:lpstr>
      <vt:lpstr>Izaicinājumi</vt:lpstr>
      <vt:lpstr>Plānotās atbalsta programmas </vt:lpstr>
      <vt:lpstr>PowerPoint Presentation</vt:lpstr>
      <vt:lpstr>Reģionālie biznesa inkubatori </vt:lpstr>
      <vt:lpstr>Pirms-inkubācija </vt:lpstr>
      <vt:lpstr>Inkubācija</vt:lpstr>
      <vt:lpstr>Dzīvojamo ēku energoefektivitāte </vt:lpstr>
      <vt:lpstr>PowerPoint Presentation</vt:lpstr>
      <vt:lpstr>PowerPoint Presentation</vt:lpstr>
    </vt:vector>
  </TitlesOfParts>
  <Company>LR Ekonomikas ministrija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Ekonomikas ministrijas prezentācija</dc:title>
  <dc:creator>Webmaster</dc:creator>
  <cp:lastModifiedBy>Zane Dziļuma</cp:lastModifiedBy>
  <cp:revision>605</cp:revision>
  <cp:lastPrinted>2012-05-25T07:50:06Z</cp:lastPrinted>
  <dcterms:created xsi:type="dcterms:W3CDTF">2013-03-19T16:37:36Z</dcterms:created>
  <dcterms:modified xsi:type="dcterms:W3CDTF">2014-03-20T10:41:34Z</dcterms:modified>
</cp:coreProperties>
</file>